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5" r:id="rId3"/>
    <p:sldId id="296" r:id="rId4"/>
    <p:sldId id="263" r:id="rId5"/>
    <p:sldId id="267" r:id="rId6"/>
    <p:sldId id="268" r:id="rId7"/>
    <p:sldId id="297" r:id="rId8"/>
    <p:sldId id="265" r:id="rId9"/>
    <p:sldId id="301" r:id="rId10"/>
    <p:sldId id="305" r:id="rId11"/>
    <p:sldId id="271" r:id="rId12"/>
    <p:sldId id="306" r:id="rId13"/>
    <p:sldId id="302" r:id="rId14"/>
    <p:sldId id="307" r:id="rId15"/>
    <p:sldId id="308" r:id="rId16"/>
    <p:sldId id="309" r:id="rId17"/>
    <p:sldId id="269" r:id="rId18"/>
    <p:sldId id="270" r:id="rId19"/>
    <p:sldId id="298" r:id="rId20"/>
    <p:sldId id="286" r:id="rId21"/>
    <p:sldId id="289" r:id="rId22"/>
    <p:sldId id="299" r:id="rId23"/>
    <p:sldId id="278" r:id="rId24"/>
    <p:sldId id="303" r:id="rId25"/>
  </p:sldIdLst>
  <p:sldSz cx="1016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E65"/>
    <a:srgbClr val="0B87D6"/>
    <a:srgbClr val="5BB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734" y="77"/>
      </p:cViewPr>
      <p:guideLst>
        <p:guide orient="horz" pos="1800"/>
        <p:guide pos="320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180DBCB0-6FF0-4130-B57D-DE263C4DEB1C}" type="datetimeFigureOut">
              <a:rPr lang="zh-CN" altLang="en-US" smtClean="0"/>
              <a:pPr/>
              <a:t>2019/9/17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63622BD-B18B-4F1D-8806-94D26F577130}" type="slidenum">
              <a:rPr lang="zh-CN" altLang="en-US" smtClean="0"/>
              <a:pPr/>
              <a:t>‹#›</a:t>
            </a:fld>
            <a:endParaRPr lang="zh-CN" altLang="en-US" dirty="0"/>
          </a:p>
        </p:txBody>
      </p:sp>
    </p:spTree>
    <p:extLst>
      <p:ext uri="{BB962C8B-B14F-4D97-AF65-F5344CB8AC3E}">
        <p14:creationId xmlns:p14="http://schemas.microsoft.com/office/powerpoint/2010/main" val="422106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a:t>
            </a:fld>
            <a:endParaRPr lang="zh-CN" altLang="en-US"/>
          </a:p>
        </p:txBody>
      </p:sp>
    </p:spTree>
    <p:extLst>
      <p:ext uri="{BB962C8B-B14F-4D97-AF65-F5344CB8AC3E}">
        <p14:creationId xmlns:p14="http://schemas.microsoft.com/office/powerpoint/2010/main" val="373897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10</a:t>
            </a:fld>
            <a:endParaRPr lang="zh-CN" altLang="en-US"/>
          </a:p>
        </p:txBody>
      </p:sp>
    </p:spTree>
    <p:extLst>
      <p:ext uri="{BB962C8B-B14F-4D97-AF65-F5344CB8AC3E}">
        <p14:creationId xmlns:p14="http://schemas.microsoft.com/office/powerpoint/2010/main" val="28938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11</a:t>
            </a:fld>
            <a:endParaRPr lang="zh-CN" altLang="en-US"/>
          </a:p>
        </p:txBody>
      </p:sp>
    </p:spTree>
    <p:extLst>
      <p:ext uri="{BB962C8B-B14F-4D97-AF65-F5344CB8AC3E}">
        <p14:creationId xmlns:p14="http://schemas.microsoft.com/office/powerpoint/2010/main" val="2546128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12</a:t>
            </a:fld>
            <a:endParaRPr lang="zh-CN" altLang="en-US"/>
          </a:p>
        </p:txBody>
      </p:sp>
    </p:spTree>
    <p:extLst>
      <p:ext uri="{BB962C8B-B14F-4D97-AF65-F5344CB8AC3E}">
        <p14:creationId xmlns:p14="http://schemas.microsoft.com/office/powerpoint/2010/main" val="400998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Correspondingly, these three equation put other items in operating income, minority interest, and operating liability and leverage on operating into consideration. Breaking them down and following the hierarchy, also only including ratios in the higher level of the structure, this paper found seven drivers of ROCE.</a:t>
            </a:r>
            <a:endParaRPr lang="zh-CN" altLang="en-US" dirty="0"/>
          </a:p>
        </p:txBody>
      </p:sp>
      <p:sp>
        <p:nvSpPr>
          <p:cNvPr id="4" name="灯片编号占位符 3"/>
          <p:cNvSpPr>
            <a:spLocks noGrp="1"/>
          </p:cNvSpPr>
          <p:nvPr>
            <p:ph type="sldNum" sz="quarter" idx="10"/>
          </p:nvPr>
        </p:nvSpPr>
        <p:spPr/>
        <p:txBody>
          <a:bodyPr/>
          <a:lstStyle/>
          <a:p>
            <a:fld id="{663622BD-B18B-4F1D-8806-94D26F577130}" type="slidenum">
              <a:rPr lang="zh-CN" altLang="en-US" smtClean="0"/>
              <a:t>13</a:t>
            </a:fld>
            <a:endParaRPr lang="zh-CN" altLang="en-US"/>
          </a:p>
        </p:txBody>
      </p:sp>
    </p:spTree>
    <p:extLst>
      <p:ext uri="{BB962C8B-B14F-4D97-AF65-F5344CB8AC3E}">
        <p14:creationId xmlns:p14="http://schemas.microsoft.com/office/powerpoint/2010/main" val="333821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14</a:t>
            </a:fld>
            <a:endParaRPr lang="zh-CN" altLang="en-US"/>
          </a:p>
        </p:txBody>
      </p:sp>
    </p:spTree>
    <p:extLst>
      <p:ext uri="{BB962C8B-B14F-4D97-AF65-F5344CB8AC3E}">
        <p14:creationId xmlns:p14="http://schemas.microsoft.com/office/powerpoint/2010/main" val="77342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15</a:t>
            </a:fld>
            <a:endParaRPr lang="zh-CN" altLang="en-US"/>
          </a:p>
        </p:txBody>
      </p:sp>
    </p:spTree>
    <p:extLst>
      <p:ext uri="{BB962C8B-B14F-4D97-AF65-F5344CB8AC3E}">
        <p14:creationId xmlns:p14="http://schemas.microsoft.com/office/powerpoint/2010/main" val="2417817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16</a:t>
            </a:fld>
            <a:endParaRPr lang="zh-CN" altLang="en-US"/>
          </a:p>
        </p:txBody>
      </p:sp>
    </p:spTree>
    <p:extLst>
      <p:ext uri="{BB962C8B-B14F-4D97-AF65-F5344CB8AC3E}">
        <p14:creationId xmlns:p14="http://schemas.microsoft.com/office/powerpoint/2010/main" val="353082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17</a:t>
            </a:fld>
            <a:endParaRPr lang="zh-CN" altLang="en-US"/>
          </a:p>
        </p:txBody>
      </p:sp>
    </p:spTree>
    <p:extLst>
      <p:ext uri="{BB962C8B-B14F-4D97-AF65-F5344CB8AC3E}">
        <p14:creationId xmlns:p14="http://schemas.microsoft.com/office/powerpoint/2010/main" val="59493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18</a:t>
            </a:fld>
            <a:endParaRPr lang="zh-CN" altLang="en-US"/>
          </a:p>
        </p:txBody>
      </p:sp>
    </p:spTree>
    <p:extLst>
      <p:ext uri="{BB962C8B-B14F-4D97-AF65-F5344CB8AC3E}">
        <p14:creationId xmlns:p14="http://schemas.microsoft.com/office/powerpoint/2010/main" val="331183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19</a:t>
            </a:fld>
            <a:endParaRPr lang="zh-CN" altLang="en-US"/>
          </a:p>
        </p:txBody>
      </p:sp>
    </p:spTree>
    <p:extLst>
      <p:ext uri="{BB962C8B-B14F-4D97-AF65-F5344CB8AC3E}">
        <p14:creationId xmlns:p14="http://schemas.microsoft.com/office/powerpoint/2010/main" val="111334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a:t>
            </a:fld>
            <a:endParaRPr lang="zh-CN" altLang="en-US"/>
          </a:p>
        </p:txBody>
      </p:sp>
    </p:spTree>
    <p:extLst>
      <p:ext uri="{BB962C8B-B14F-4D97-AF65-F5344CB8AC3E}">
        <p14:creationId xmlns:p14="http://schemas.microsoft.com/office/powerpoint/2010/main" val="82781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Interaction: </a:t>
            </a:r>
            <a:r>
              <a:rPr lang="en-US" altLang="zh-CN" sz="1200" dirty="0">
                <a:solidFill>
                  <a:schemeClr val="tx1">
                    <a:lumMod val="75000"/>
                    <a:lumOff val="25000"/>
                  </a:schemeClr>
                </a:solidFill>
                <a:ea typeface="微软雅黑" pitchFamily="34" charset="-122"/>
              </a:rPr>
              <a:t>Explanation might be that the RNOA/SPREAD reflects business risk, and companies are more inclined to reduce financial risk accordingly.</a:t>
            </a:r>
          </a:p>
          <a:p>
            <a:r>
              <a:rPr lang="en-US" altLang="zh-CN" dirty="0"/>
              <a:t>RNOA and Growth in NOA combine to grow residual operating</a:t>
            </a:r>
          </a:p>
          <a:p>
            <a:r>
              <a:rPr lang="en-US" altLang="zh-CN" dirty="0"/>
              <a:t>income. One might expect firms that generate higher RNOA to grow their net operating assets</a:t>
            </a:r>
            <a:endParaRPr lang="zh-CN" altLang="en-US" dirty="0"/>
          </a:p>
        </p:txBody>
      </p:sp>
      <p:sp>
        <p:nvSpPr>
          <p:cNvPr id="4" name="灯片编号占位符 3"/>
          <p:cNvSpPr>
            <a:spLocks noGrp="1"/>
          </p:cNvSpPr>
          <p:nvPr>
            <p:ph type="sldNum" sz="quarter" idx="10"/>
          </p:nvPr>
        </p:nvSpPr>
        <p:spPr/>
        <p:txBody>
          <a:bodyPr/>
          <a:lstStyle/>
          <a:p>
            <a:fld id="{663622BD-B18B-4F1D-8806-94D26F577130}" type="slidenum">
              <a:rPr lang="zh-CN" altLang="en-US" smtClean="0"/>
              <a:t>20</a:t>
            </a:fld>
            <a:endParaRPr lang="zh-CN" altLang="en-US"/>
          </a:p>
        </p:txBody>
      </p:sp>
    </p:spTree>
    <p:extLst>
      <p:ext uri="{BB962C8B-B14F-4D97-AF65-F5344CB8AC3E}">
        <p14:creationId xmlns:p14="http://schemas.microsoft.com/office/powerpoint/2010/main" val="365511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21</a:t>
            </a:fld>
            <a:endParaRPr lang="zh-CN" altLang="en-US"/>
          </a:p>
        </p:txBody>
      </p:sp>
    </p:spTree>
    <p:extLst>
      <p:ext uri="{BB962C8B-B14F-4D97-AF65-F5344CB8AC3E}">
        <p14:creationId xmlns:p14="http://schemas.microsoft.com/office/powerpoint/2010/main" val="328783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22</a:t>
            </a:fld>
            <a:endParaRPr lang="zh-CN" altLang="en-US"/>
          </a:p>
        </p:txBody>
      </p:sp>
    </p:spTree>
    <p:extLst>
      <p:ext uri="{BB962C8B-B14F-4D97-AF65-F5344CB8AC3E}">
        <p14:creationId xmlns:p14="http://schemas.microsoft.com/office/powerpoint/2010/main" val="2853993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23</a:t>
            </a:fld>
            <a:endParaRPr lang="zh-CN" altLang="en-US"/>
          </a:p>
        </p:txBody>
      </p:sp>
    </p:spTree>
    <p:extLst>
      <p:ext uri="{BB962C8B-B14F-4D97-AF65-F5344CB8AC3E}">
        <p14:creationId xmlns:p14="http://schemas.microsoft.com/office/powerpoint/2010/main" val="108200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24</a:t>
            </a:fld>
            <a:endParaRPr lang="zh-CN" altLang="en-US"/>
          </a:p>
        </p:txBody>
      </p:sp>
    </p:spTree>
    <p:extLst>
      <p:ext uri="{BB962C8B-B14F-4D97-AF65-F5344CB8AC3E}">
        <p14:creationId xmlns:p14="http://schemas.microsoft.com/office/powerpoint/2010/main" val="233190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a:t>
            </a:fld>
            <a:endParaRPr lang="zh-CN" altLang="en-US"/>
          </a:p>
        </p:txBody>
      </p:sp>
    </p:spTree>
    <p:extLst>
      <p:ext uri="{BB962C8B-B14F-4D97-AF65-F5344CB8AC3E}">
        <p14:creationId xmlns:p14="http://schemas.microsoft.com/office/powerpoint/2010/main" val="216441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The analysis become more narrowed down to components leading to change on the value of future equity. Then the authors pull out the time series data of financial statements and try to identify a ‘general” model and to test on the theories they have. The analysis is done from two perspectives: components interaction and historical testing.</a:t>
            </a:r>
            <a:endParaRPr lang="zh-CN" altLang="en-US" dirty="0"/>
          </a:p>
        </p:txBody>
      </p:sp>
      <p:sp>
        <p:nvSpPr>
          <p:cNvPr id="4" name="灯片编号占位符 3"/>
          <p:cNvSpPr>
            <a:spLocks noGrp="1"/>
          </p:cNvSpPr>
          <p:nvPr>
            <p:ph type="sldNum" sz="quarter" idx="10"/>
          </p:nvPr>
        </p:nvSpPr>
        <p:spPr/>
        <p:txBody>
          <a:bodyPr/>
          <a:lstStyle/>
          <a:p>
            <a:fld id="{663622BD-B18B-4F1D-8806-94D26F577130}" type="slidenum">
              <a:rPr lang="zh-CN" altLang="en-US" smtClean="0"/>
              <a:t>4</a:t>
            </a:fld>
            <a:endParaRPr lang="zh-CN" altLang="en-US"/>
          </a:p>
        </p:txBody>
      </p:sp>
    </p:spTree>
    <p:extLst>
      <p:ext uri="{BB962C8B-B14F-4D97-AF65-F5344CB8AC3E}">
        <p14:creationId xmlns:p14="http://schemas.microsoft.com/office/powerpoint/2010/main" val="7960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5</a:t>
            </a:fld>
            <a:endParaRPr lang="zh-CN" altLang="en-US"/>
          </a:p>
        </p:txBody>
      </p:sp>
    </p:spTree>
    <p:extLst>
      <p:ext uri="{BB962C8B-B14F-4D97-AF65-F5344CB8AC3E}">
        <p14:creationId xmlns:p14="http://schemas.microsoft.com/office/powerpoint/2010/main" val="259073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6</a:t>
            </a:fld>
            <a:endParaRPr lang="zh-CN" altLang="en-US"/>
          </a:p>
        </p:txBody>
      </p:sp>
    </p:spTree>
    <p:extLst>
      <p:ext uri="{BB962C8B-B14F-4D97-AF65-F5344CB8AC3E}">
        <p14:creationId xmlns:p14="http://schemas.microsoft.com/office/powerpoint/2010/main" val="357102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7</a:t>
            </a:fld>
            <a:endParaRPr lang="zh-CN" altLang="en-US"/>
          </a:p>
        </p:txBody>
      </p:sp>
    </p:spTree>
    <p:extLst>
      <p:ext uri="{BB962C8B-B14F-4D97-AF65-F5344CB8AC3E}">
        <p14:creationId xmlns:p14="http://schemas.microsoft.com/office/powerpoint/2010/main" val="33519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en-US" altLang="zh-CN" sz="1200" kern="0" dirty="0">
                <a:latin typeface="微软雅黑" pitchFamily="34" charset="-122"/>
                <a:ea typeface="微软雅黑" pitchFamily="34" charset="-122"/>
              </a:rPr>
              <a:t>Impractical for infinite-horizon forecasting, so model is modified with original part works for finite-horizon and </a:t>
            </a:r>
            <a:r>
              <a:rPr lang="en-US" altLang="zh-CN" sz="1200" u="sng" kern="0" dirty="0">
                <a:latin typeface="微软雅黑" pitchFamily="34" charset="-122"/>
                <a:ea typeface="微软雅黑" pitchFamily="34" charset="-122"/>
              </a:rPr>
              <a:t>Continuing Value </a:t>
            </a:r>
            <a:r>
              <a:rPr lang="en-US" altLang="zh-CN" sz="1200" kern="0" dirty="0">
                <a:latin typeface="微软雅黑" pitchFamily="34" charset="-122"/>
                <a:ea typeface="微软雅黑" pitchFamily="34" charset="-122"/>
              </a:rPr>
              <a:t>is added at the forecast horizon T.</a:t>
            </a:r>
          </a:p>
          <a:p>
            <a:pPr marL="0" indent="0">
              <a:lnSpc>
                <a:spcPct val="130000"/>
              </a:lnSpc>
              <a:buFont typeface="Arial" panose="020B0604020202020204" pitchFamily="34" charset="0"/>
              <a:buNone/>
              <a:defRPr/>
            </a:pPr>
            <a:endParaRPr lang="en-US" altLang="zh-CN" sz="1200" kern="0" dirty="0">
              <a:latin typeface="微软雅黑" pitchFamily="34" charset="-122"/>
              <a:ea typeface="微软雅黑" pitchFamily="34" charset="-122"/>
            </a:endParaRPr>
          </a:p>
          <a:p>
            <a:pPr marL="285750" indent="-285750">
              <a:lnSpc>
                <a:spcPct val="130000"/>
              </a:lnSpc>
              <a:buFont typeface="Arial" panose="020B0604020202020204" pitchFamily="34" charset="0"/>
              <a:buChar char="•"/>
              <a:defRPr/>
            </a:pPr>
            <a:r>
              <a:rPr lang="en-US" altLang="zh-CN" sz="1200" kern="0" dirty="0">
                <a:latin typeface="微软雅黑" pitchFamily="34" charset="-122"/>
                <a:ea typeface="微软雅黑" pitchFamily="34" charset="-122"/>
              </a:rPr>
              <a:t>Incorporate </a:t>
            </a:r>
            <a:r>
              <a:rPr lang="en-US" altLang="zh-CN" sz="1200" i="1" u="sng" kern="0" dirty="0">
                <a:latin typeface="微软雅黑" pitchFamily="34" charset="-122"/>
                <a:ea typeface="微软雅黑" pitchFamily="34" charset="-122"/>
              </a:rPr>
              <a:t>g </a:t>
            </a:r>
            <a:r>
              <a:rPr lang="en-US" altLang="zh-CN" sz="1200" kern="0" dirty="0">
                <a:latin typeface="微软雅黑" pitchFamily="34" charset="-122"/>
                <a:ea typeface="微软雅黑" pitchFamily="34" charset="-122"/>
              </a:rPr>
              <a:t>(growth) into the model for the first time.</a:t>
            </a:r>
          </a:p>
          <a:p>
            <a:pPr marL="285750" indent="-285750">
              <a:lnSpc>
                <a:spcPct val="130000"/>
              </a:lnSpc>
              <a:buFont typeface="Arial" panose="020B0604020202020204" pitchFamily="34" charset="0"/>
              <a:buChar char="•"/>
              <a:defRPr/>
            </a:pPr>
            <a:r>
              <a:rPr lang="en-US" altLang="zh-CN" sz="1200" kern="0" dirty="0">
                <a:latin typeface="微软雅黑" pitchFamily="34" charset="-122"/>
                <a:ea typeface="微软雅黑" pitchFamily="34" charset="-122"/>
              </a:rPr>
              <a:t>Forecast </a:t>
            </a:r>
            <a:r>
              <a:rPr lang="en-US" altLang="zh-CN" sz="1200" b="1" u="sng" kern="0" dirty="0">
                <a:latin typeface="微软雅黑" pitchFamily="34" charset="-122"/>
                <a:ea typeface="微软雅黑" pitchFamily="34" charset="-122"/>
              </a:rPr>
              <a:t>RE</a:t>
            </a:r>
            <a:r>
              <a:rPr lang="en-US" altLang="zh-CN" sz="1200" kern="0" dirty="0">
                <a:latin typeface="微软雅黑" pitchFamily="34" charset="-122"/>
                <a:ea typeface="微软雅黑" pitchFamily="34" charset="-122"/>
              </a:rPr>
              <a:t> and decide CV version</a:t>
            </a:r>
            <a:r>
              <a:rPr lang="en-US" altLang="zh-CN" sz="1600" kern="0" dirty="0">
                <a:latin typeface="微软雅黑" pitchFamily="34" charset="-122"/>
                <a:ea typeface="微软雅黑" pitchFamily="34" charset="-122"/>
              </a:rPr>
              <a:t>.</a:t>
            </a:r>
          </a:p>
          <a:p>
            <a:endParaRPr lang="zh-CN" altLang="en-US" dirty="0"/>
          </a:p>
        </p:txBody>
      </p:sp>
      <p:sp>
        <p:nvSpPr>
          <p:cNvPr id="4" name="灯片编号占位符 3"/>
          <p:cNvSpPr>
            <a:spLocks noGrp="1"/>
          </p:cNvSpPr>
          <p:nvPr>
            <p:ph type="sldNum" sz="quarter" idx="10"/>
          </p:nvPr>
        </p:nvSpPr>
        <p:spPr/>
        <p:txBody>
          <a:bodyPr/>
          <a:lstStyle/>
          <a:p>
            <a:fld id="{663622BD-B18B-4F1D-8806-94D26F577130}" type="slidenum">
              <a:rPr lang="zh-CN" altLang="en-US" smtClean="0"/>
              <a:t>8</a:t>
            </a:fld>
            <a:endParaRPr lang="zh-CN" altLang="en-US"/>
          </a:p>
        </p:txBody>
      </p:sp>
    </p:spTree>
    <p:extLst>
      <p:ext uri="{BB962C8B-B14F-4D97-AF65-F5344CB8AC3E}">
        <p14:creationId xmlns:p14="http://schemas.microsoft.com/office/powerpoint/2010/main" val="269239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9</a:t>
            </a:fld>
            <a:endParaRPr lang="zh-CN" altLang="en-US"/>
          </a:p>
        </p:txBody>
      </p:sp>
    </p:spTree>
    <p:extLst>
      <p:ext uri="{BB962C8B-B14F-4D97-AF65-F5344CB8AC3E}">
        <p14:creationId xmlns:p14="http://schemas.microsoft.com/office/powerpoint/2010/main" val="290671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矩形 6"/>
          <p:cNvSpPr/>
          <p:nvPr userDrawn="1"/>
        </p:nvSpPr>
        <p:spPr>
          <a:xfrm>
            <a:off x="2" y="2"/>
            <a:ext cx="10159999" cy="571499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pPr/>
              <a:t>2019/9/17</a:t>
            </a:fld>
            <a:endParaRPr lang="zh-CN" altLang="en-US" dirty="0"/>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pPr/>
              <a:t>‹#›</a:t>
            </a:fld>
            <a:endParaRPr lang="zh-CN" altLang="en-US" dirty="0"/>
          </a:p>
        </p:txBody>
      </p:sp>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72" b="3823"/>
          <a:stretch/>
        </p:blipFill>
        <p:spPr>
          <a:xfrm>
            <a:off x="2" y="1"/>
            <a:ext cx="10159999" cy="5715000"/>
          </a:xfrm>
          <a:prstGeom prst="rect">
            <a:avLst/>
          </a:prstGeom>
        </p:spPr>
      </p:pic>
      <p:sp>
        <p:nvSpPr>
          <p:cNvPr id="8" name="矩形 7"/>
          <p:cNvSpPr/>
          <p:nvPr userDrawn="1"/>
        </p:nvSpPr>
        <p:spPr>
          <a:xfrm>
            <a:off x="2" y="2"/>
            <a:ext cx="10159999" cy="5714999"/>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8000" y="3721597"/>
            <a:ext cx="9144000" cy="1993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1360" b="23206"/>
          <a:stretch/>
        </p:blipFill>
        <p:spPr>
          <a:xfrm>
            <a:off x="0" y="0"/>
            <a:ext cx="10160000" cy="3721596"/>
          </a:xfrm>
          <a:prstGeom prst="rect">
            <a:avLst/>
          </a:prstGeom>
        </p:spPr>
      </p:pic>
      <p:sp>
        <p:nvSpPr>
          <p:cNvPr id="5" name="矩形 4"/>
          <p:cNvSpPr/>
          <p:nvPr/>
        </p:nvSpPr>
        <p:spPr>
          <a:xfrm>
            <a:off x="1047552" y="4061892"/>
            <a:ext cx="8136904" cy="646331"/>
          </a:xfrm>
          <a:prstGeom prst="rect">
            <a:avLst/>
          </a:prstGeom>
        </p:spPr>
        <p:txBody>
          <a:bodyPr wrap="square">
            <a:spAutoFit/>
          </a:bodyPr>
          <a:lstStyle/>
          <a:p>
            <a:pPr algn="ctr"/>
            <a:r>
              <a:rPr lang="en-US" altLang="zh-CN" sz="3600" b="1" dirty="0">
                <a:solidFill>
                  <a:srgbClr val="052E65"/>
                </a:solidFill>
                <a:latin typeface="Adobe Gothic Std B" pitchFamily="34" charset="-128"/>
                <a:ea typeface="微软雅黑" pitchFamily="34" charset="-122"/>
              </a:rPr>
              <a:t>Ratio Analysis and Equity Valuation</a:t>
            </a:r>
            <a:endParaRPr lang="zh-CN" altLang="en-US" sz="3600" b="1" dirty="0">
              <a:solidFill>
                <a:srgbClr val="052E65"/>
              </a:solidFill>
              <a:latin typeface="Adobe Gothic Std B" pitchFamily="34" charset="-128"/>
              <a:ea typeface="微软雅黑" pitchFamily="34" charset="-122"/>
            </a:endParaRPr>
          </a:p>
        </p:txBody>
      </p:sp>
      <p:sp>
        <p:nvSpPr>
          <p:cNvPr id="8" name="圆角矩形 7"/>
          <p:cNvSpPr/>
          <p:nvPr/>
        </p:nvSpPr>
        <p:spPr>
          <a:xfrm>
            <a:off x="3207792" y="4925986"/>
            <a:ext cx="3744416" cy="30777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52E65"/>
              </a:solidFill>
              <a:ea typeface="微软雅黑" panose="020B0503020204020204" pitchFamily="34" charset="-122"/>
            </a:endParaRPr>
          </a:p>
        </p:txBody>
      </p:sp>
      <p:grpSp>
        <p:nvGrpSpPr>
          <p:cNvPr id="11" name="组合 15"/>
          <p:cNvGrpSpPr/>
          <p:nvPr/>
        </p:nvGrpSpPr>
        <p:grpSpPr>
          <a:xfrm>
            <a:off x="3261848" y="4925988"/>
            <a:ext cx="3744416" cy="307777"/>
            <a:chOff x="5076056" y="2119957"/>
            <a:chExt cx="3744416" cy="307777"/>
          </a:xfrm>
        </p:grpSpPr>
        <p:sp>
          <p:nvSpPr>
            <p:cNvPr id="13" name="TextBox 12"/>
            <p:cNvSpPr txBox="1"/>
            <p:nvPr/>
          </p:nvSpPr>
          <p:spPr>
            <a:xfrm>
              <a:off x="6876136" y="2119957"/>
              <a:ext cx="1944336" cy="307777"/>
            </a:xfrm>
            <a:prstGeom prst="rect">
              <a:avLst/>
            </a:prstGeom>
            <a:noFill/>
          </p:spPr>
          <p:txBody>
            <a:bodyPr wrap="square" rtlCol="0">
              <a:spAutoFit/>
            </a:bodyPr>
            <a:lstStyle/>
            <a:p>
              <a:pPr algn="ctr"/>
              <a:r>
                <a:rPr lang="en-US" altLang="zh-CN" sz="1400" b="1" dirty="0">
                  <a:solidFill>
                    <a:schemeClr val="bg1"/>
                  </a:solidFill>
                  <a:latin typeface="微软雅黑" pitchFamily="34" charset="-122"/>
                  <a:ea typeface="微软雅黑" pitchFamily="34" charset="-122"/>
                </a:rPr>
                <a:t>Stephen H. Penman</a:t>
              </a:r>
              <a:endParaRPr lang="zh-CN" altLang="en-US" sz="1400" b="1" dirty="0">
                <a:solidFill>
                  <a:schemeClr val="bg1"/>
                </a:solidFill>
                <a:latin typeface="微软雅黑" pitchFamily="34" charset="-122"/>
                <a:ea typeface="微软雅黑" pitchFamily="34" charset="-122"/>
              </a:endParaRPr>
            </a:p>
          </p:txBody>
        </p:sp>
        <p:sp>
          <p:nvSpPr>
            <p:cNvPr id="14" name="TextBox 13"/>
            <p:cNvSpPr txBox="1"/>
            <p:nvPr/>
          </p:nvSpPr>
          <p:spPr>
            <a:xfrm>
              <a:off x="7812360" y="2119957"/>
              <a:ext cx="900000" cy="307777"/>
            </a:xfrm>
            <a:prstGeom prst="rect">
              <a:avLst/>
            </a:prstGeom>
            <a:noFill/>
          </p:spPr>
          <p:txBody>
            <a:bodyPr wrap="square" rtlCol="0">
              <a:spAutoFit/>
            </a:bodyPr>
            <a:lstStyle/>
            <a:p>
              <a:pPr algn="ctr"/>
              <a:endParaRPr lang="zh-CN" altLang="en-US" sz="1400" b="1" dirty="0">
                <a:solidFill>
                  <a:schemeClr val="bg1"/>
                </a:solidFill>
                <a:latin typeface="微软雅黑" pitchFamily="34" charset="-122"/>
                <a:ea typeface="微软雅黑" pitchFamily="34" charset="-122"/>
              </a:endParaRPr>
            </a:p>
          </p:txBody>
        </p:sp>
        <p:sp>
          <p:nvSpPr>
            <p:cNvPr id="15" name="TextBox 14"/>
            <p:cNvSpPr txBox="1"/>
            <p:nvPr/>
          </p:nvSpPr>
          <p:spPr>
            <a:xfrm>
              <a:off x="5076056" y="2119957"/>
              <a:ext cx="1800079" cy="307777"/>
            </a:xfrm>
            <a:prstGeom prst="rect">
              <a:avLst/>
            </a:prstGeom>
            <a:noFill/>
          </p:spPr>
          <p:txBody>
            <a:bodyPr wrap="square" rtlCol="0">
              <a:spAutoFit/>
            </a:bodyPr>
            <a:lstStyle/>
            <a:p>
              <a:pPr algn="ctr"/>
              <a:r>
                <a:rPr lang="en-US" altLang="zh-CN" sz="1400" b="1" dirty="0">
                  <a:solidFill>
                    <a:schemeClr val="bg1"/>
                  </a:solidFill>
                  <a:latin typeface="微软雅黑" pitchFamily="34" charset="-122"/>
                  <a:ea typeface="微软雅黑" pitchFamily="34" charset="-122"/>
                </a:rPr>
                <a:t>Doron Nissim</a:t>
              </a:r>
              <a:endParaRPr lang="zh-CN" altLang="en-US" sz="1400" b="1" dirty="0">
                <a:solidFill>
                  <a:schemeClr val="bg1"/>
                </a:solidFill>
                <a:latin typeface="微软雅黑" pitchFamily="34" charset="-122"/>
                <a:ea typeface="微软雅黑" pitchFamily="34" charset="-122"/>
              </a:endParaRPr>
            </a:p>
          </p:txBody>
        </p:sp>
        <p:cxnSp>
          <p:nvCxnSpPr>
            <p:cNvPr id="17" name="直接连接符 16"/>
            <p:cNvCxnSpPr/>
            <p:nvPr/>
          </p:nvCxnSpPr>
          <p:spPr>
            <a:xfrm>
              <a:off x="6822200"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118957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750"/>
                            </p:stCondLst>
                            <p:childTnLst>
                              <p:par>
                                <p:cTn id="9" presetID="23" presetClass="entr" presetSubtype="32" fill="hold" grpId="0" nodeType="afterEffect">
                                  <p:stCondLst>
                                    <p:cond delay="0"/>
                                  </p:stCondLst>
                                  <p:iterate type="lt">
                                    <p:tmPct val="2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4*#ppt_w"/>
                                          </p:val>
                                        </p:tav>
                                        <p:tav tm="100000">
                                          <p:val>
                                            <p:strVal val="#ppt_w"/>
                                          </p:val>
                                        </p:tav>
                                      </p:tavLst>
                                    </p:anim>
                                    <p:anim calcmode="lin" valueType="num">
                                      <p:cBhvr>
                                        <p:cTn id="12" dur="500" fill="hold"/>
                                        <p:tgtEl>
                                          <p:spTgt spid="5"/>
                                        </p:tgtEl>
                                        <p:attrNameLst>
                                          <p:attrName>ppt_h</p:attrName>
                                        </p:attrNameLst>
                                      </p:cBhvr>
                                      <p:tavLst>
                                        <p:tav tm="0">
                                          <p:val>
                                            <p:strVal val="4*#ppt_h"/>
                                          </p:val>
                                        </p:tav>
                                        <p:tav tm="100000">
                                          <p:val>
                                            <p:strVal val="#ppt_h"/>
                                          </p:val>
                                        </p:tav>
                                      </p:tavLst>
                                    </p:anim>
                                  </p:childTnLst>
                                </p:cTn>
                              </p:par>
                            </p:childTnLst>
                          </p:cTn>
                        </p:par>
                        <p:par>
                          <p:cTn id="13" fill="hold">
                            <p:stCondLst>
                              <p:cond delay="425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4750"/>
                            </p:stCondLst>
                            <p:childTnLst>
                              <p:par>
                                <p:cTn id="20" presetID="1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Top)">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The Drivers of ROCE - Decomposition</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75" name="文本框 7"/>
          <p:cNvSpPr txBox="1">
            <a:spLocks noChangeArrowheads="1"/>
          </p:cNvSpPr>
          <p:nvPr/>
        </p:nvSpPr>
        <p:spPr bwMode="auto">
          <a:xfrm>
            <a:off x="1157513" y="1329771"/>
            <a:ext cx="7601143" cy="112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PM captures profitability of each dollar of sales, and it also captures </a:t>
            </a:r>
            <a:r>
              <a:rPr lang="en-US" altLang="zh-CN" sz="1400" i="1" u="sng" dirty="0">
                <a:solidFill>
                  <a:schemeClr val="tx1">
                    <a:lumMod val="85000"/>
                    <a:lumOff val="15000"/>
                  </a:schemeClr>
                </a:solidFill>
                <a:latin typeface="微软雅黑" pitchFamily="34" charset="-122"/>
              </a:rPr>
              <a:t>items not recorded in sales</a:t>
            </a:r>
            <a:r>
              <a:rPr lang="en-US" altLang="zh-CN" sz="1400" dirty="0">
                <a:solidFill>
                  <a:schemeClr val="tx1">
                    <a:lumMod val="85000"/>
                    <a:lumOff val="15000"/>
                  </a:schemeClr>
                </a:solidFill>
                <a:latin typeface="微软雅黑" pitchFamily="34" charset="-122"/>
              </a:rPr>
              <a:t>, such as equity share of income in a subsidiary, dividends, and gains and losses on equity investments marked to market. So we decompose further,</a:t>
            </a:r>
            <a:endParaRPr lang="zh-CN" altLang="en-US" sz="1400" dirty="0">
              <a:solidFill>
                <a:schemeClr val="tx1">
                  <a:lumMod val="85000"/>
                  <a:lumOff val="15000"/>
                </a:schemeClr>
              </a:solidFill>
              <a:latin typeface="微软雅黑" pitchFamily="34" charset="-122"/>
            </a:endParaRPr>
          </a:p>
        </p:txBody>
      </p:sp>
      <p:pic>
        <p:nvPicPr>
          <p:cNvPr id="5" name="图片 4">
            <a:extLst>
              <a:ext uri="{FF2B5EF4-FFF2-40B4-BE49-F238E27FC236}">
                <a16:creationId xmlns:a16="http://schemas.microsoft.com/office/drawing/2014/main" id="{0A4701EA-759E-4851-904D-6E03659C1AB2}"/>
              </a:ext>
            </a:extLst>
          </p:cNvPr>
          <p:cNvPicPr>
            <a:picLocks noChangeAspect="1"/>
          </p:cNvPicPr>
          <p:nvPr/>
        </p:nvPicPr>
        <p:blipFill>
          <a:blip r:embed="rId3"/>
          <a:stretch>
            <a:fillRect/>
          </a:stretch>
        </p:blipFill>
        <p:spPr>
          <a:xfrm>
            <a:off x="1191568" y="2472285"/>
            <a:ext cx="6552696" cy="1551846"/>
          </a:xfrm>
          <a:prstGeom prst="rect">
            <a:avLst/>
          </a:prstGeom>
        </p:spPr>
      </p:pic>
    </p:spTree>
    <p:extLst>
      <p:ext uri="{BB962C8B-B14F-4D97-AF65-F5344CB8AC3E}">
        <p14:creationId xmlns:p14="http://schemas.microsoft.com/office/powerpoint/2010/main" val="38795586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The Drivers of ROCE - Decomposition</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0" name="文本框 7"/>
          <p:cNvSpPr txBox="1">
            <a:spLocks noChangeArrowheads="1"/>
          </p:cNvSpPr>
          <p:nvPr/>
        </p:nvSpPr>
        <p:spPr bwMode="auto">
          <a:xfrm>
            <a:off x="1108606" y="1154182"/>
            <a:ext cx="5760639" cy="7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en-US" altLang="zh-CN" sz="1700" dirty="0">
                <a:latin typeface="微软雅黑" pitchFamily="34" charset="-122"/>
              </a:rPr>
              <a:t>Put</a:t>
            </a:r>
            <a:r>
              <a:rPr lang="en-US" altLang="zh-CN" sz="1700" b="1" dirty="0">
                <a:latin typeface="微软雅黑" pitchFamily="34" charset="-122"/>
              </a:rPr>
              <a:t> </a:t>
            </a:r>
            <a:r>
              <a:rPr lang="en-US" altLang="zh-CN" sz="1700" b="1" i="1" u="sng" dirty="0">
                <a:latin typeface="微软雅黑" pitchFamily="34" charset="-122"/>
              </a:rPr>
              <a:t>Minority Interest </a:t>
            </a:r>
            <a:r>
              <a:rPr lang="en-US" altLang="zh-CN" sz="1700" dirty="0">
                <a:latin typeface="微软雅黑" pitchFamily="34" charset="-122"/>
              </a:rPr>
              <a:t> into consideration</a:t>
            </a:r>
            <a:endParaRPr lang="zh-CN" altLang="en-US" sz="1300" i="1" u="sng" dirty="0">
              <a:latin typeface="微软雅黑" pitchFamily="34" charset="-122"/>
            </a:endParaRPr>
          </a:p>
        </p:txBody>
      </p:sp>
      <p:pic>
        <p:nvPicPr>
          <p:cNvPr id="51" name="图片 50">
            <a:extLst>
              <a:ext uri="{FF2B5EF4-FFF2-40B4-BE49-F238E27FC236}">
                <a16:creationId xmlns:a16="http://schemas.microsoft.com/office/drawing/2014/main" id="{E7764F61-D094-4895-AB2A-7366A6618610}"/>
              </a:ext>
            </a:extLst>
          </p:cNvPr>
          <p:cNvPicPr>
            <a:picLocks noChangeAspect="1"/>
          </p:cNvPicPr>
          <p:nvPr/>
        </p:nvPicPr>
        <p:blipFill rotWithShape="1">
          <a:blip r:embed="rId3"/>
          <a:srcRect t="53069"/>
          <a:stretch/>
        </p:blipFill>
        <p:spPr>
          <a:xfrm>
            <a:off x="1067101" y="1504776"/>
            <a:ext cx="7056784" cy="1584215"/>
          </a:xfrm>
          <a:prstGeom prst="rect">
            <a:avLst/>
          </a:prstGeom>
        </p:spPr>
      </p:pic>
      <p:pic>
        <p:nvPicPr>
          <p:cNvPr id="52" name="图片 51">
            <a:extLst>
              <a:ext uri="{FF2B5EF4-FFF2-40B4-BE49-F238E27FC236}">
                <a16:creationId xmlns:a16="http://schemas.microsoft.com/office/drawing/2014/main" id="{05A8C464-1E29-454B-AE08-1E042372C481}"/>
              </a:ext>
            </a:extLst>
          </p:cNvPr>
          <p:cNvPicPr>
            <a:picLocks noChangeAspect="1"/>
          </p:cNvPicPr>
          <p:nvPr/>
        </p:nvPicPr>
        <p:blipFill rotWithShape="1">
          <a:blip r:embed="rId3"/>
          <a:srcRect b="66033"/>
          <a:stretch/>
        </p:blipFill>
        <p:spPr>
          <a:xfrm>
            <a:off x="943128" y="3088991"/>
            <a:ext cx="7056784" cy="1146611"/>
          </a:xfrm>
          <a:prstGeom prst="rect">
            <a:avLst/>
          </a:prstGeom>
        </p:spPr>
      </p:pic>
      <p:pic>
        <p:nvPicPr>
          <p:cNvPr id="5" name="图片 4">
            <a:extLst>
              <a:ext uri="{FF2B5EF4-FFF2-40B4-BE49-F238E27FC236}">
                <a16:creationId xmlns:a16="http://schemas.microsoft.com/office/drawing/2014/main" id="{02AAB562-6F8E-4D95-AF04-14B48A00A2B9}"/>
              </a:ext>
            </a:extLst>
          </p:cNvPr>
          <p:cNvPicPr>
            <a:picLocks noChangeAspect="1"/>
          </p:cNvPicPr>
          <p:nvPr/>
        </p:nvPicPr>
        <p:blipFill>
          <a:blip r:embed="rId4"/>
          <a:stretch>
            <a:fillRect/>
          </a:stretch>
        </p:blipFill>
        <p:spPr>
          <a:xfrm>
            <a:off x="949777" y="3876997"/>
            <a:ext cx="7180757" cy="1592417"/>
          </a:xfrm>
          <a:prstGeom prst="rect">
            <a:avLst/>
          </a:prstGeom>
        </p:spPr>
      </p:pic>
    </p:spTree>
    <p:extLst>
      <p:ext uri="{BB962C8B-B14F-4D97-AF65-F5344CB8AC3E}">
        <p14:creationId xmlns:p14="http://schemas.microsoft.com/office/powerpoint/2010/main" val="1336884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The Drivers of ROCE - Decomposition</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0" name="文本框 7"/>
          <p:cNvSpPr txBox="1">
            <a:spLocks noChangeArrowheads="1"/>
          </p:cNvSpPr>
          <p:nvPr/>
        </p:nvSpPr>
        <p:spPr bwMode="auto">
          <a:xfrm>
            <a:off x="1108606" y="1154182"/>
            <a:ext cx="5760639" cy="7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en-US" altLang="zh-CN" sz="1700" dirty="0">
                <a:latin typeface="微软雅黑" pitchFamily="34" charset="-122"/>
              </a:rPr>
              <a:t>Put</a:t>
            </a:r>
            <a:r>
              <a:rPr lang="en-US" altLang="zh-CN" sz="1700" b="1" dirty="0">
                <a:latin typeface="微软雅黑" pitchFamily="34" charset="-122"/>
              </a:rPr>
              <a:t> </a:t>
            </a:r>
            <a:r>
              <a:rPr lang="en-US" altLang="zh-CN" sz="1700" b="1" i="1" u="sng" dirty="0">
                <a:latin typeface="微软雅黑" pitchFamily="34" charset="-122"/>
              </a:rPr>
              <a:t>Operating Liability </a:t>
            </a:r>
            <a:r>
              <a:rPr lang="en-US" altLang="zh-CN" sz="1700" dirty="0">
                <a:latin typeface="微软雅黑" pitchFamily="34" charset="-122"/>
              </a:rPr>
              <a:t> into consideration</a:t>
            </a:r>
            <a:endParaRPr lang="zh-CN" altLang="en-US" sz="1300" i="1" u="sng" dirty="0">
              <a:latin typeface="微软雅黑" pitchFamily="34" charset="-122"/>
            </a:endParaRPr>
          </a:p>
        </p:txBody>
      </p:sp>
      <p:pic>
        <p:nvPicPr>
          <p:cNvPr id="6" name="图片 5">
            <a:extLst>
              <a:ext uri="{FF2B5EF4-FFF2-40B4-BE49-F238E27FC236}">
                <a16:creationId xmlns:a16="http://schemas.microsoft.com/office/drawing/2014/main" id="{D3B8AFFB-B832-4449-A80B-C9367E648459}"/>
              </a:ext>
            </a:extLst>
          </p:cNvPr>
          <p:cNvPicPr>
            <a:picLocks noChangeAspect="1"/>
          </p:cNvPicPr>
          <p:nvPr/>
        </p:nvPicPr>
        <p:blipFill>
          <a:blip r:embed="rId3"/>
          <a:stretch>
            <a:fillRect/>
          </a:stretch>
        </p:blipFill>
        <p:spPr>
          <a:xfrm>
            <a:off x="1058141" y="1503573"/>
            <a:ext cx="7393458" cy="2993122"/>
          </a:xfrm>
          <a:prstGeom prst="rect">
            <a:avLst/>
          </a:prstGeom>
        </p:spPr>
      </p:pic>
      <p:sp>
        <p:nvSpPr>
          <p:cNvPr id="7" name="矩形 6">
            <a:extLst>
              <a:ext uri="{FF2B5EF4-FFF2-40B4-BE49-F238E27FC236}">
                <a16:creationId xmlns:a16="http://schemas.microsoft.com/office/drawing/2014/main" id="{44491AE7-A91A-44EE-B540-F1C7C84D5055}"/>
              </a:ext>
            </a:extLst>
          </p:cNvPr>
          <p:cNvSpPr/>
          <p:nvPr/>
        </p:nvSpPr>
        <p:spPr>
          <a:xfrm>
            <a:off x="936862" y="4369668"/>
            <a:ext cx="7743538" cy="923330"/>
          </a:xfrm>
          <a:prstGeom prst="rect">
            <a:avLst/>
          </a:prstGeom>
        </p:spPr>
        <p:txBody>
          <a:bodyPr wrap="square">
            <a:spAutoFit/>
          </a:bodyPr>
          <a:lstStyle/>
          <a:p>
            <a:r>
              <a:rPr lang="zh-CN" altLang="en-US" dirty="0"/>
              <a:t>RNOA is levered up by operating liability leverage and the leverage effect is determined by the operating liability leverage and the spread between ROA and the implicit borrowing cost</a:t>
            </a:r>
          </a:p>
        </p:txBody>
      </p:sp>
    </p:spTree>
    <p:extLst>
      <p:ext uri="{BB962C8B-B14F-4D97-AF65-F5344CB8AC3E}">
        <p14:creationId xmlns:p14="http://schemas.microsoft.com/office/powerpoint/2010/main" val="21648559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ROCE Value Drivers</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10" name="图片 9">
            <a:extLst>
              <a:ext uri="{FF2B5EF4-FFF2-40B4-BE49-F238E27FC236}">
                <a16:creationId xmlns:a16="http://schemas.microsoft.com/office/drawing/2014/main" id="{2200FDFF-AAE5-46A2-A7FF-43DD823101FE}"/>
              </a:ext>
            </a:extLst>
          </p:cNvPr>
          <p:cNvPicPr>
            <a:picLocks noChangeAspect="1"/>
          </p:cNvPicPr>
          <p:nvPr/>
        </p:nvPicPr>
        <p:blipFill rotWithShape="1">
          <a:blip r:embed="rId3"/>
          <a:srcRect b="20084"/>
          <a:stretch/>
        </p:blipFill>
        <p:spPr>
          <a:xfrm>
            <a:off x="951660" y="3222482"/>
            <a:ext cx="8755876" cy="2458674"/>
          </a:xfrm>
          <a:prstGeom prst="rect">
            <a:avLst/>
          </a:prstGeom>
        </p:spPr>
      </p:pic>
      <p:pic>
        <p:nvPicPr>
          <p:cNvPr id="11" name="图片 10">
            <a:extLst>
              <a:ext uri="{FF2B5EF4-FFF2-40B4-BE49-F238E27FC236}">
                <a16:creationId xmlns:a16="http://schemas.microsoft.com/office/drawing/2014/main" id="{E1C07A7F-C41C-47BD-B855-8B7A90544ACB}"/>
              </a:ext>
            </a:extLst>
          </p:cNvPr>
          <p:cNvPicPr>
            <a:picLocks noChangeAspect="1"/>
          </p:cNvPicPr>
          <p:nvPr/>
        </p:nvPicPr>
        <p:blipFill>
          <a:blip r:embed="rId4"/>
          <a:stretch>
            <a:fillRect/>
          </a:stretch>
        </p:blipFill>
        <p:spPr>
          <a:xfrm>
            <a:off x="943128" y="1176596"/>
            <a:ext cx="7972425" cy="809625"/>
          </a:xfrm>
          <a:prstGeom prst="rect">
            <a:avLst/>
          </a:prstGeom>
        </p:spPr>
      </p:pic>
      <p:pic>
        <p:nvPicPr>
          <p:cNvPr id="12" name="图片 11">
            <a:extLst>
              <a:ext uri="{FF2B5EF4-FFF2-40B4-BE49-F238E27FC236}">
                <a16:creationId xmlns:a16="http://schemas.microsoft.com/office/drawing/2014/main" id="{99B8806F-2601-44FE-8DA0-773EE0DE3340}"/>
              </a:ext>
            </a:extLst>
          </p:cNvPr>
          <p:cNvPicPr>
            <a:picLocks noChangeAspect="1"/>
          </p:cNvPicPr>
          <p:nvPr/>
        </p:nvPicPr>
        <p:blipFill>
          <a:blip r:embed="rId5"/>
          <a:stretch>
            <a:fillRect/>
          </a:stretch>
        </p:blipFill>
        <p:spPr>
          <a:xfrm>
            <a:off x="943128" y="1897007"/>
            <a:ext cx="3416792" cy="323483"/>
          </a:xfrm>
          <a:prstGeom prst="rect">
            <a:avLst/>
          </a:prstGeom>
        </p:spPr>
      </p:pic>
      <p:pic>
        <p:nvPicPr>
          <p:cNvPr id="13" name="图片 12">
            <a:extLst>
              <a:ext uri="{FF2B5EF4-FFF2-40B4-BE49-F238E27FC236}">
                <a16:creationId xmlns:a16="http://schemas.microsoft.com/office/drawing/2014/main" id="{A1F3B9EC-9E89-4F63-A717-592F42B011CD}"/>
              </a:ext>
            </a:extLst>
          </p:cNvPr>
          <p:cNvPicPr>
            <a:picLocks noChangeAspect="1"/>
          </p:cNvPicPr>
          <p:nvPr/>
        </p:nvPicPr>
        <p:blipFill>
          <a:blip r:embed="rId6"/>
          <a:stretch>
            <a:fillRect/>
          </a:stretch>
        </p:blipFill>
        <p:spPr>
          <a:xfrm>
            <a:off x="951660" y="2237121"/>
            <a:ext cx="9010650" cy="962025"/>
          </a:xfrm>
          <a:prstGeom prst="rect">
            <a:avLst/>
          </a:prstGeom>
        </p:spPr>
      </p:pic>
    </p:spTree>
    <p:extLst>
      <p:ext uri="{BB962C8B-B14F-4D97-AF65-F5344CB8AC3E}">
        <p14:creationId xmlns:p14="http://schemas.microsoft.com/office/powerpoint/2010/main" val="29986731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400110"/>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The Driver of CSE</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75" name="文本框 7"/>
          <p:cNvSpPr txBox="1">
            <a:spLocks noChangeArrowheads="1"/>
          </p:cNvSpPr>
          <p:nvPr/>
        </p:nvSpPr>
        <p:spPr bwMode="auto">
          <a:xfrm>
            <a:off x="1191568" y="1004103"/>
            <a:ext cx="7601143" cy="112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When it comes to Book Value, the other part of valuation model, the breakdown shows that the Minority Interest is not within the equation. The last term of the equation captures the financial decision.</a:t>
            </a:r>
            <a:endParaRPr lang="zh-CN" altLang="en-US" sz="1400" dirty="0">
              <a:solidFill>
                <a:schemeClr val="tx1">
                  <a:lumMod val="85000"/>
                  <a:lumOff val="15000"/>
                </a:schemeClr>
              </a:solidFill>
              <a:latin typeface="微软雅黑" pitchFamily="34" charset="-122"/>
            </a:endParaRPr>
          </a:p>
        </p:txBody>
      </p:sp>
      <p:pic>
        <p:nvPicPr>
          <p:cNvPr id="6" name="图片 5">
            <a:extLst>
              <a:ext uri="{FF2B5EF4-FFF2-40B4-BE49-F238E27FC236}">
                <a16:creationId xmlns:a16="http://schemas.microsoft.com/office/drawing/2014/main" id="{614668CC-2575-41C6-BEF5-6E75A2FD421B}"/>
              </a:ext>
            </a:extLst>
          </p:cNvPr>
          <p:cNvPicPr>
            <a:picLocks noChangeAspect="1"/>
          </p:cNvPicPr>
          <p:nvPr/>
        </p:nvPicPr>
        <p:blipFill>
          <a:blip r:embed="rId3"/>
          <a:stretch>
            <a:fillRect/>
          </a:stretch>
        </p:blipFill>
        <p:spPr>
          <a:xfrm>
            <a:off x="1191568" y="2852703"/>
            <a:ext cx="4067175" cy="800100"/>
          </a:xfrm>
          <a:prstGeom prst="rect">
            <a:avLst/>
          </a:prstGeom>
        </p:spPr>
      </p:pic>
      <p:pic>
        <p:nvPicPr>
          <p:cNvPr id="8" name="图片 7">
            <a:extLst>
              <a:ext uri="{FF2B5EF4-FFF2-40B4-BE49-F238E27FC236}">
                <a16:creationId xmlns:a16="http://schemas.microsoft.com/office/drawing/2014/main" id="{6B4B9ADB-8148-46E8-85B9-78268B5BD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502" y="1944638"/>
            <a:ext cx="3856258" cy="799816"/>
          </a:xfrm>
          <a:prstGeom prst="rect">
            <a:avLst/>
          </a:prstGeom>
        </p:spPr>
      </p:pic>
      <p:pic>
        <p:nvPicPr>
          <p:cNvPr id="9" name="图片 8">
            <a:extLst>
              <a:ext uri="{FF2B5EF4-FFF2-40B4-BE49-F238E27FC236}">
                <a16:creationId xmlns:a16="http://schemas.microsoft.com/office/drawing/2014/main" id="{33A29F26-6912-4335-BBEA-B625C966D0E1}"/>
              </a:ext>
            </a:extLst>
          </p:cNvPr>
          <p:cNvPicPr>
            <a:picLocks noChangeAspect="1"/>
          </p:cNvPicPr>
          <p:nvPr/>
        </p:nvPicPr>
        <p:blipFill>
          <a:blip r:embed="rId5"/>
          <a:stretch>
            <a:fillRect/>
          </a:stretch>
        </p:blipFill>
        <p:spPr>
          <a:xfrm>
            <a:off x="1191568" y="3761052"/>
            <a:ext cx="4152900" cy="1676400"/>
          </a:xfrm>
          <a:prstGeom prst="rect">
            <a:avLst/>
          </a:prstGeom>
        </p:spPr>
      </p:pic>
      <p:sp>
        <p:nvSpPr>
          <p:cNvPr id="11" name="文本框 7">
            <a:extLst>
              <a:ext uri="{FF2B5EF4-FFF2-40B4-BE49-F238E27FC236}">
                <a16:creationId xmlns:a16="http://schemas.microsoft.com/office/drawing/2014/main" id="{8B99288C-928A-402C-B115-02C823036001}"/>
              </a:ext>
            </a:extLst>
          </p:cNvPr>
          <p:cNvSpPr txBox="1">
            <a:spLocks noChangeArrowheads="1"/>
          </p:cNvSpPr>
          <p:nvPr/>
        </p:nvSpPr>
        <p:spPr bwMode="auto">
          <a:xfrm>
            <a:off x="5728072" y="1993404"/>
            <a:ext cx="4067176" cy="34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Now the value drivers identification is finished, the authors have identified totally 10 value drivers corresponding to ROCE and CSE. In order to make the analysis more consciously, the paper continues to reduce the analysis by </a:t>
            </a:r>
            <a:r>
              <a:rPr lang="en-US" altLang="zh-CN" sz="1400" u="sng" dirty="0">
                <a:solidFill>
                  <a:schemeClr val="tx1">
                    <a:lumMod val="85000"/>
                    <a:lumOff val="15000"/>
                  </a:schemeClr>
                </a:solidFill>
                <a:latin typeface="微软雅黑" pitchFamily="34" charset="-122"/>
              </a:rPr>
              <a:t>splitting operating and financing.</a:t>
            </a:r>
            <a:endParaRPr lang="zh-CN" altLang="en-US" sz="1400" u="sng" dirty="0">
              <a:solidFill>
                <a:schemeClr val="tx1">
                  <a:lumMod val="85000"/>
                  <a:lumOff val="15000"/>
                </a:schemeClr>
              </a:solidFill>
              <a:latin typeface="微软雅黑" pitchFamily="34" charset="-122"/>
            </a:endParaRPr>
          </a:p>
        </p:txBody>
      </p:sp>
    </p:spTree>
    <p:extLst>
      <p:ext uri="{BB962C8B-B14F-4D97-AF65-F5344CB8AC3E}">
        <p14:creationId xmlns:p14="http://schemas.microsoft.com/office/powerpoint/2010/main" val="38459540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750"/>
                                        <p:tgtEl>
                                          <p:spTgt spid="75"/>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400110"/>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Reduce the analysis</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图片 4">
            <a:extLst>
              <a:ext uri="{FF2B5EF4-FFF2-40B4-BE49-F238E27FC236}">
                <a16:creationId xmlns:a16="http://schemas.microsoft.com/office/drawing/2014/main" id="{ACE2E733-E2BB-41B8-A118-E55F3F3E7AA7}"/>
              </a:ext>
            </a:extLst>
          </p:cNvPr>
          <p:cNvPicPr>
            <a:picLocks noChangeAspect="1"/>
          </p:cNvPicPr>
          <p:nvPr/>
        </p:nvPicPr>
        <p:blipFill>
          <a:blip r:embed="rId3"/>
          <a:stretch>
            <a:fillRect/>
          </a:stretch>
        </p:blipFill>
        <p:spPr>
          <a:xfrm>
            <a:off x="943128" y="1740067"/>
            <a:ext cx="6009080" cy="840556"/>
          </a:xfrm>
          <a:prstGeom prst="rect">
            <a:avLst/>
          </a:prstGeom>
        </p:spPr>
      </p:pic>
      <p:pic>
        <p:nvPicPr>
          <p:cNvPr id="10" name="图片 9">
            <a:extLst>
              <a:ext uri="{FF2B5EF4-FFF2-40B4-BE49-F238E27FC236}">
                <a16:creationId xmlns:a16="http://schemas.microsoft.com/office/drawing/2014/main" id="{01D44BC1-8047-4C86-B815-EBF9F4865529}"/>
              </a:ext>
            </a:extLst>
          </p:cNvPr>
          <p:cNvPicPr>
            <a:picLocks noChangeAspect="1"/>
          </p:cNvPicPr>
          <p:nvPr/>
        </p:nvPicPr>
        <p:blipFill rotWithShape="1">
          <a:blip r:embed="rId4">
            <a:extLst>
              <a:ext uri="{28A0092B-C50C-407E-A947-70E740481C1C}">
                <a14:useLocalDpi xmlns:a14="http://schemas.microsoft.com/office/drawing/2010/main" val="0"/>
              </a:ext>
            </a:extLst>
          </a:blip>
          <a:srcRect b="63881"/>
          <a:stretch/>
        </p:blipFill>
        <p:spPr>
          <a:xfrm>
            <a:off x="960718" y="899192"/>
            <a:ext cx="6942422" cy="454162"/>
          </a:xfrm>
          <a:prstGeom prst="rect">
            <a:avLst/>
          </a:prstGeom>
        </p:spPr>
      </p:pic>
      <p:pic>
        <p:nvPicPr>
          <p:cNvPr id="12" name="图片 11">
            <a:extLst>
              <a:ext uri="{FF2B5EF4-FFF2-40B4-BE49-F238E27FC236}">
                <a16:creationId xmlns:a16="http://schemas.microsoft.com/office/drawing/2014/main" id="{3717CE53-AA9D-41E0-A107-846321620451}"/>
              </a:ext>
            </a:extLst>
          </p:cNvPr>
          <p:cNvPicPr>
            <a:picLocks noChangeAspect="1"/>
          </p:cNvPicPr>
          <p:nvPr/>
        </p:nvPicPr>
        <p:blipFill rotWithShape="1">
          <a:blip r:embed="rId5"/>
          <a:srcRect b="77296"/>
          <a:stretch/>
        </p:blipFill>
        <p:spPr>
          <a:xfrm>
            <a:off x="657213" y="2856168"/>
            <a:ext cx="6438900" cy="866868"/>
          </a:xfrm>
          <a:prstGeom prst="rect">
            <a:avLst/>
          </a:prstGeom>
        </p:spPr>
      </p:pic>
      <p:pic>
        <p:nvPicPr>
          <p:cNvPr id="15" name="图片 14">
            <a:extLst>
              <a:ext uri="{FF2B5EF4-FFF2-40B4-BE49-F238E27FC236}">
                <a16:creationId xmlns:a16="http://schemas.microsoft.com/office/drawing/2014/main" id="{3CAD620F-1951-4C03-9E68-65E56CD8C665}"/>
              </a:ext>
            </a:extLst>
          </p:cNvPr>
          <p:cNvPicPr>
            <a:picLocks noChangeAspect="1"/>
          </p:cNvPicPr>
          <p:nvPr/>
        </p:nvPicPr>
        <p:blipFill rotWithShape="1">
          <a:blip r:embed="rId4">
            <a:extLst>
              <a:ext uri="{28A0092B-C50C-407E-A947-70E740481C1C}">
                <a14:useLocalDpi xmlns:a14="http://schemas.microsoft.com/office/drawing/2010/main" val="0"/>
              </a:ext>
            </a:extLst>
          </a:blip>
          <a:srcRect t="67479"/>
          <a:stretch/>
        </p:blipFill>
        <p:spPr>
          <a:xfrm>
            <a:off x="960718" y="1285905"/>
            <a:ext cx="6942422" cy="408925"/>
          </a:xfrm>
          <a:prstGeom prst="rect">
            <a:avLst/>
          </a:prstGeom>
        </p:spPr>
      </p:pic>
      <p:pic>
        <p:nvPicPr>
          <p:cNvPr id="13" name="图片 12">
            <a:extLst>
              <a:ext uri="{FF2B5EF4-FFF2-40B4-BE49-F238E27FC236}">
                <a16:creationId xmlns:a16="http://schemas.microsoft.com/office/drawing/2014/main" id="{275269C8-A253-40E5-A12D-5C908FD8C27A}"/>
              </a:ext>
            </a:extLst>
          </p:cNvPr>
          <p:cNvPicPr>
            <a:picLocks noChangeAspect="1"/>
          </p:cNvPicPr>
          <p:nvPr/>
        </p:nvPicPr>
        <p:blipFill>
          <a:blip r:embed="rId6"/>
          <a:stretch>
            <a:fillRect/>
          </a:stretch>
        </p:blipFill>
        <p:spPr>
          <a:xfrm>
            <a:off x="943128" y="4530058"/>
            <a:ext cx="4800600" cy="571500"/>
          </a:xfrm>
          <a:prstGeom prst="rect">
            <a:avLst/>
          </a:prstGeom>
        </p:spPr>
      </p:pic>
      <p:sp>
        <p:nvSpPr>
          <p:cNvPr id="18" name="文本框 7">
            <a:extLst>
              <a:ext uri="{FF2B5EF4-FFF2-40B4-BE49-F238E27FC236}">
                <a16:creationId xmlns:a16="http://schemas.microsoft.com/office/drawing/2014/main" id="{9AC2D61F-E09C-4C82-B6D9-38752616E719}"/>
              </a:ext>
            </a:extLst>
          </p:cNvPr>
          <p:cNvSpPr txBox="1">
            <a:spLocks noChangeArrowheads="1"/>
          </p:cNvSpPr>
          <p:nvPr/>
        </p:nvSpPr>
        <p:spPr bwMode="auto">
          <a:xfrm>
            <a:off x="1132180" y="3857594"/>
            <a:ext cx="8149524"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Now we convert RE into </a:t>
            </a:r>
            <a:r>
              <a:rPr lang="en-US" altLang="zh-CN" sz="1400" dirty="0" err="1">
                <a:solidFill>
                  <a:schemeClr val="tx1">
                    <a:lumMod val="85000"/>
                    <a:lumOff val="15000"/>
                  </a:schemeClr>
                </a:solidFill>
                <a:latin typeface="微软雅黑" pitchFamily="34" charset="-122"/>
              </a:rPr>
              <a:t>ReOI</a:t>
            </a:r>
            <a:r>
              <a:rPr lang="en-US" altLang="zh-CN" sz="1400" dirty="0">
                <a:solidFill>
                  <a:schemeClr val="tx1">
                    <a:lumMod val="85000"/>
                    <a:lumOff val="15000"/>
                  </a:schemeClr>
                </a:solidFill>
                <a:latin typeface="微软雅黑" pitchFamily="34" charset="-122"/>
              </a:rPr>
              <a:t>, and we do not need to find value drivers of ROCE and RE, instead we redirect the identification to </a:t>
            </a:r>
            <a:r>
              <a:rPr lang="en-US" altLang="zh-CN" sz="1400" b="1" i="1" u="sng" dirty="0">
                <a:solidFill>
                  <a:schemeClr val="tx1">
                    <a:lumMod val="85000"/>
                    <a:lumOff val="15000"/>
                  </a:schemeClr>
                </a:solidFill>
                <a:latin typeface="微软雅黑" pitchFamily="34" charset="-122"/>
              </a:rPr>
              <a:t>RNOA</a:t>
            </a:r>
            <a:r>
              <a:rPr lang="en-US" altLang="zh-CN" sz="1400" dirty="0">
                <a:solidFill>
                  <a:schemeClr val="tx1">
                    <a:lumMod val="85000"/>
                    <a:lumOff val="15000"/>
                  </a:schemeClr>
                </a:solidFill>
                <a:latin typeface="微软雅黑" pitchFamily="34" charset="-122"/>
              </a:rPr>
              <a:t> and </a:t>
            </a:r>
            <a:r>
              <a:rPr lang="en-US" altLang="zh-CN" sz="1400" b="1" i="1" u="sng" dirty="0">
                <a:solidFill>
                  <a:schemeClr val="tx1">
                    <a:lumMod val="85000"/>
                    <a:lumOff val="15000"/>
                  </a:schemeClr>
                </a:solidFill>
                <a:latin typeface="微软雅黑" pitchFamily="34" charset="-122"/>
              </a:rPr>
              <a:t>NOA</a:t>
            </a:r>
            <a:r>
              <a:rPr lang="en-US" altLang="zh-CN" sz="1400" dirty="0">
                <a:solidFill>
                  <a:schemeClr val="tx1">
                    <a:lumMod val="85000"/>
                    <a:lumOff val="15000"/>
                  </a:schemeClr>
                </a:solidFill>
                <a:latin typeface="微软雅黑" pitchFamily="34" charset="-122"/>
              </a:rPr>
              <a:t>.</a:t>
            </a:r>
            <a:endParaRPr lang="zh-CN" altLang="en-US" sz="1400" u="sng" dirty="0">
              <a:solidFill>
                <a:schemeClr val="tx1">
                  <a:lumMod val="85000"/>
                  <a:lumOff val="15000"/>
                </a:schemeClr>
              </a:solidFill>
              <a:latin typeface="微软雅黑" pitchFamily="34" charset="-122"/>
            </a:endParaRPr>
          </a:p>
        </p:txBody>
      </p:sp>
      <p:sp>
        <p:nvSpPr>
          <p:cNvPr id="23" name="文本框 7">
            <a:extLst>
              <a:ext uri="{FF2B5EF4-FFF2-40B4-BE49-F238E27FC236}">
                <a16:creationId xmlns:a16="http://schemas.microsoft.com/office/drawing/2014/main" id="{504E7087-EC76-426E-A6B0-13AB7CB20A6E}"/>
              </a:ext>
            </a:extLst>
          </p:cNvPr>
          <p:cNvSpPr txBox="1">
            <a:spLocks noChangeArrowheads="1"/>
          </p:cNvSpPr>
          <p:nvPr/>
        </p:nvSpPr>
        <p:spPr bwMode="auto">
          <a:xfrm>
            <a:off x="7096113" y="2009122"/>
            <a:ext cx="3039164" cy="134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If financial obligation and assets are measured at </a:t>
            </a:r>
            <a:r>
              <a:rPr lang="en-US" altLang="zh-CN" sz="1400" b="1" i="1" u="sng" dirty="0">
                <a:solidFill>
                  <a:schemeClr val="tx1">
                    <a:lumMod val="85000"/>
                    <a:lumOff val="15000"/>
                  </a:schemeClr>
                </a:solidFill>
                <a:latin typeface="微软雅黑" pitchFamily="34" charset="-122"/>
              </a:rPr>
              <a:t>market value</a:t>
            </a:r>
            <a:r>
              <a:rPr lang="en-US" altLang="zh-CN" sz="1400" dirty="0">
                <a:solidFill>
                  <a:schemeClr val="tx1">
                    <a:lumMod val="85000"/>
                    <a:lumOff val="15000"/>
                  </a:schemeClr>
                </a:solidFill>
                <a:latin typeface="微软雅黑" pitchFamily="34" charset="-122"/>
              </a:rPr>
              <a:t>, then the incremental part of NFO will be zer0, this reduces </a:t>
            </a:r>
            <a:r>
              <a:rPr lang="en-US" altLang="zh-CN" sz="1400" dirty="0" err="1">
                <a:solidFill>
                  <a:schemeClr val="tx1">
                    <a:lumMod val="85000"/>
                    <a:lumOff val="15000"/>
                  </a:schemeClr>
                </a:solidFill>
                <a:latin typeface="微软雅黑" pitchFamily="34" charset="-122"/>
              </a:rPr>
              <a:t>ReNFE</a:t>
            </a:r>
            <a:r>
              <a:rPr lang="en-US" altLang="zh-CN" sz="1400" dirty="0">
                <a:solidFill>
                  <a:schemeClr val="tx1">
                    <a:lumMod val="85000"/>
                    <a:lumOff val="15000"/>
                  </a:schemeClr>
                </a:solidFill>
                <a:latin typeface="微软雅黑" pitchFamily="34" charset="-122"/>
              </a:rPr>
              <a:t> to 0.</a:t>
            </a:r>
            <a:endParaRPr lang="zh-CN" altLang="en-US" sz="1400" u="sng" dirty="0">
              <a:solidFill>
                <a:schemeClr val="tx1">
                  <a:lumMod val="85000"/>
                  <a:lumOff val="15000"/>
                </a:schemeClr>
              </a:solidFill>
              <a:latin typeface="微软雅黑" pitchFamily="34" charset="-122"/>
            </a:endParaRPr>
          </a:p>
        </p:txBody>
      </p:sp>
    </p:spTree>
    <p:extLst>
      <p:ext uri="{BB962C8B-B14F-4D97-AF65-F5344CB8AC3E}">
        <p14:creationId xmlns:p14="http://schemas.microsoft.com/office/powerpoint/2010/main" val="1927579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750"/>
                                        <p:tgtEl>
                                          <p:spTgt spid="18"/>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400110"/>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Reduce the analysis</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7" name="图片 6">
            <a:extLst>
              <a:ext uri="{FF2B5EF4-FFF2-40B4-BE49-F238E27FC236}">
                <a16:creationId xmlns:a16="http://schemas.microsoft.com/office/drawing/2014/main" id="{9E18E8C0-3BA4-435E-B552-759DDB73D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28" y="1649711"/>
            <a:ext cx="4999153" cy="3284505"/>
          </a:xfrm>
          <a:prstGeom prst="rect">
            <a:avLst/>
          </a:prstGeom>
        </p:spPr>
      </p:pic>
      <p:sp>
        <p:nvSpPr>
          <p:cNvPr id="13" name="文本框 7">
            <a:extLst>
              <a:ext uri="{FF2B5EF4-FFF2-40B4-BE49-F238E27FC236}">
                <a16:creationId xmlns:a16="http://schemas.microsoft.com/office/drawing/2014/main" id="{91FD9FBB-C318-4F6A-AFD2-A66BD285548F}"/>
              </a:ext>
            </a:extLst>
          </p:cNvPr>
          <p:cNvSpPr txBox="1">
            <a:spLocks noChangeArrowheads="1"/>
          </p:cNvSpPr>
          <p:nvPr/>
        </p:nvSpPr>
        <p:spPr bwMode="auto">
          <a:xfrm>
            <a:off x="943128" y="1081161"/>
            <a:ext cx="7719573" cy="134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Now there are only 6 value drivers, which corresponds to RNOA and NOA.</a:t>
            </a:r>
            <a:endParaRPr lang="zh-CN" altLang="en-US" sz="1400" u="sng" dirty="0">
              <a:solidFill>
                <a:schemeClr val="tx1">
                  <a:lumMod val="85000"/>
                  <a:lumOff val="15000"/>
                </a:schemeClr>
              </a:solidFill>
              <a:latin typeface="微软雅黑" pitchFamily="34" charset="-122"/>
            </a:endParaRPr>
          </a:p>
        </p:txBody>
      </p:sp>
      <p:sp>
        <p:nvSpPr>
          <p:cNvPr id="16" name="文本框 7">
            <a:extLst>
              <a:ext uri="{FF2B5EF4-FFF2-40B4-BE49-F238E27FC236}">
                <a16:creationId xmlns:a16="http://schemas.microsoft.com/office/drawing/2014/main" id="{A651C4E4-5356-43F1-AEB4-E977B1133608}"/>
              </a:ext>
            </a:extLst>
          </p:cNvPr>
          <p:cNvSpPr txBox="1">
            <a:spLocks noChangeArrowheads="1"/>
          </p:cNvSpPr>
          <p:nvPr/>
        </p:nvSpPr>
        <p:spPr bwMode="auto">
          <a:xfrm>
            <a:off x="4431928" y="4809812"/>
            <a:ext cx="5265813" cy="69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Up till now, the analysis is focused on finite part, then the authors focus on infinite part – </a:t>
            </a:r>
            <a:r>
              <a:rPr lang="en-US" altLang="zh-CN" sz="1400" i="1" u="sng" dirty="0">
                <a:solidFill>
                  <a:schemeClr val="tx1">
                    <a:lumMod val="85000"/>
                    <a:lumOff val="15000"/>
                  </a:schemeClr>
                </a:solidFill>
                <a:latin typeface="微软雅黑" pitchFamily="34" charset="-122"/>
              </a:rPr>
              <a:t>CV</a:t>
            </a:r>
            <a:r>
              <a:rPr lang="en-US" altLang="zh-CN" sz="1400" dirty="0">
                <a:solidFill>
                  <a:schemeClr val="tx1">
                    <a:lumMod val="85000"/>
                    <a:lumOff val="15000"/>
                  </a:schemeClr>
                </a:solidFill>
                <a:latin typeface="微软雅黑" pitchFamily="34" charset="-122"/>
              </a:rPr>
              <a:t> and its </a:t>
            </a:r>
            <a:r>
              <a:rPr lang="en-US" altLang="zh-CN" sz="1400" i="1" u="sng" dirty="0">
                <a:solidFill>
                  <a:schemeClr val="tx1">
                    <a:lumMod val="85000"/>
                    <a:lumOff val="15000"/>
                  </a:schemeClr>
                </a:solidFill>
                <a:latin typeface="微软雅黑" pitchFamily="34" charset="-122"/>
              </a:rPr>
              <a:t>growth rate</a:t>
            </a:r>
            <a:r>
              <a:rPr lang="en-US" altLang="zh-CN" sz="1400" dirty="0">
                <a:solidFill>
                  <a:schemeClr val="tx1">
                    <a:lumMod val="85000"/>
                    <a:lumOff val="15000"/>
                  </a:schemeClr>
                </a:solidFill>
                <a:latin typeface="微软雅黑" pitchFamily="34" charset="-122"/>
              </a:rPr>
              <a:t>.</a:t>
            </a:r>
            <a:endParaRPr lang="zh-CN" altLang="en-US" sz="1400" u="sng" dirty="0">
              <a:solidFill>
                <a:schemeClr val="tx1">
                  <a:lumMod val="85000"/>
                  <a:lumOff val="15000"/>
                </a:schemeClr>
              </a:solidFill>
              <a:latin typeface="微软雅黑" pitchFamily="34" charset="-122"/>
            </a:endParaRPr>
          </a:p>
        </p:txBody>
      </p:sp>
    </p:spTree>
    <p:extLst>
      <p:ext uri="{BB962C8B-B14F-4D97-AF65-F5344CB8AC3E}">
        <p14:creationId xmlns:p14="http://schemas.microsoft.com/office/powerpoint/2010/main" val="34325171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7" y="481236"/>
            <a:ext cx="2457863"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The Drivers of CV and Growth</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77" name="图片 76">
            <a:extLst>
              <a:ext uri="{FF2B5EF4-FFF2-40B4-BE49-F238E27FC236}">
                <a16:creationId xmlns:a16="http://schemas.microsoft.com/office/drawing/2014/main" id="{D285B38A-1914-4D04-89CC-022E2E892E16}"/>
              </a:ext>
            </a:extLst>
          </p:cNvPr>
          <p:cNvPicPr>
            <a:picLocks noChangeAspect="1"/>
          </p:cNvPicPr>
          <p:nvPr/>
        </p:nvPicPr>
        <p:blipFill>
          <a:blip r:embed="rId3"/>
          <a:stretch>
            <a:fillRect/>
          </a:stretch>
        </p:blipFill>
        <p:spPr>
          <a:xfrm>
            <a:off x="679450" y="1189122"/>
            <a:ext cx="8801100" cy="981075"/>
          </a:xfrm>
          <a:prstGeom prst="rect">
            <a:avLst/>
          </a:prstGeom>
        </p:spPr>
      </p:pic>
      <p:sp>
        <p:nvSpPr>
          <p:cNvPr id="79" name="文本框 7">
            <a:extLst>
              <a:ext uri="{FF2B5EF4-FFF2-40B4-BE49-F238E27FC236}">
                <a16:creationId xmlns:a16="http://schemas.microsoft.com/office/drawing/2014/main" id="{8B5FA18B-2E28-429A-B21E-9BE8CCAE9E14}"/>
              </a:ext>
            </a:extLst>
          </p:cNvPr>
          <p:cNvSpPr txBox="1">
            <a:spLocks noChangeArrowheads="1"/>
          </p:cNvSpPr>
          <p:nvPr/>
        </p:nvSpPr>
        <p:spPr bwMode="auto">
          <a:xfrm>
            <a:off x="1067348" y="4234003"/>
            <a:ext cx="737074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Constant RONA  ------------ NOA</a:t>
            </a:r>
          </a:p>
          <a:p>
            <a:pPr>
              <a:lnSpc>
                <a:spcPct val="120000"/>
              </a:lnSpc>
            </a:pPr>
            <a:r>
              <a:rPr lang="en-US" altLang="zh-CN" sz="1400" dirty="0">
                <a:solidFill>
                  <a:schemeClr val="tx1">
                    <a:lumMod val="85000"/>
                    <a:lumOff val="15000"/>
                  </a:schemeClr>
                </a:solidFill>
                <a:latin typeface="微软雅黑" pitchFamily="34" charset="-122"/>
              </a:rPr>
              <a:t>Constant RNOA, constant PM, constant ATO -------------- NOA (Sales)</a:t>
            </a:r>
          </a:p>
          <a:p>
            <a:pPr>
              <a:lnSpc>
                <a:spcPct val="120000"/>
              </a:lnSpc>
            </a:pPr>
            <a:r>
              <a:rPr lang="en-US" altLang="zh-CN" sz="1400" dirty="0">
                <a:solidFill>
                  <a:schemeClr val="tx1">
                    <a:lumMod val="85000"/>
                    <a:lumOff val="15000"/>
                  </a:schemeClr>
                </a:solidFill>
                <a:latin typeface="微软雅黑" pitchFamily="34" charset="-122"/>
              </a:rPr>
              <a:t>Varying RNOA and constant NOA ---------------- RNOA</a:t>
            </a:r>
            <a:endParaRPr lang="zh-CN" altLang="en-US" sz="1400" dirty="0">
              <a:solidFill>
                <a:schemeClr val="tx1">
                  <a:lumMod val="85000"/>
                  <a:lumOff val="15000"/>
                </a:schemeClr>
              </a:solidFill>
              <a:latin typeface="微软雅黑" pitchFamily="34" charset="-122"/>
            </a:endParaRPr>
          </a:p>
        </p:txBody>
      </p:sp>
      <p:pic>
        <p:nvPicPr>
          <p:cNvPr id="80" name="图片 79">
            <a:extLst>
              <a:ext uri="{FF2B5EF4-FFF2-40B4-BE49-F238E27FC236}">
                <a16:creationId xmlns:a16="http://schemas.microsoft.com/office/drawing/2014/main" id="{8285DF9B-B0BF-4119-BE47-CCE567D7D156}"/>
              </a:ext>
            </a:extLst>
          </p:cNvPr>
          <p:cNvPicPr>
            <a:picLocks noChangeAspect="1"/>
          </p:cNvPicPr>
          <p:nvPr/>
        </p:nvPicPr>
        <p:blipFill>
          <a:blip r:embed="rId4"/>
          <a:stretch>
            <a:fillRect/>
          </a:stretch>
        </p:blipFill>
        <p:spPr>
          <a:xfrm>
            <a:off x="919205" y="2161434"/>
            <a:ext cx="6496050" cy="1952625"/>
          </a:xfrm>
          <a:prstGeom prst="rect">
            <a:avLst/>
          </a:prstGeom>
        </p:spPr>
      </p:pic>
    </p:spTree>
    <p:extLst>
      <p:ext uri="{BB962C8B-B14F-4D97-AF65-F5344CB8AC3E}">
        <p14:creationId xmlns:p14="http://schemas.microsoft.com/office/powerpoint/2010/main" val="1336884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left)">
                                      <p:cBhvr>
                                        <p:cTn id="18"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3600400"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Financial Statement Analysis – Forecasting</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25" name="图片 24">
            <a:extLst>
              <a:ext uri="{FF2B5EF4-FFF2-40B4-BE49-F238E27FC236}">
                <a16:creationId xmlns:a16="http://schemas.microsoft.com/office/drawing/2014/main" id="{79CA0D02-3BE1-4E39-AD95-FA870A1FB7B3}"/>
              </a:ext>
            </a:extLst>
          </p:cNvPr>
          <p:cNvPicPr>
            <a:picLocks noChangeAspect="1"/>
          </p:cNvPicPr>
          <p:nvPr/>
        </p:nvPicPr>
        <p:blipFill>
          <a:blip r:embed="rId3"/>
          <a:stretch>
            <a:fillRect/>
          </a:stretch>
        </p:blipFill>
        <p:spPr>
          <a:xfrm>
            <a:off x="943128" y="1799058"/>
            <a:ext cx="8029575" cy="1809750"/>
          </a:xfrm>
          <a:prstGeom prst="rect">
            <a:avLst/>
          </a:prstGeom>
        </p:spPr>
      </p:pic>
      <p:pic>
        <p:nvPicPr>
          <p:cNvPr id="27" name="图片 26">
            <a:extLst>
              <a:ext uri="{FF2B5EF4-FFF2-40B4-BE49-F238E27FC236}">
                <a16:creationId xmlns:a16="http://schemas.microsoft.com/office/drawing/2014/main" id="{2C4E0DB1-2630-42E0-B28E-BA04A1008C05}"/>
              </a:ext>
            </a:extLst>
          </p:cNvPr>
          <p:cNvPicPr>
            <a:picLocks noChangeAspect="1"/>
          </p:cNvPicPr>
          <p:nvPr/>
        </p:nvPicPr>
        <p:blipFill>
          <a:blip r:embed="rId4"/>
          <a:stretch>
            <a:fillRect/>
          </a:stretch>
        </p:blipFill>
        <p:spPr>
          <a:xfrm>
            <a:off x="943128" y="3631879"/>
            <a:ext cx="8486775" cy="1533525"/>
          </a:xfrm>
          <a:prstGeom prst="rect">
            <a:avLst/>
          </a:prstGeom>
        </p:spPr>
      </p:pic>
      <p:sp>
        <p:nvSpPr>
          <p:cNvPr id="28" name="文本框 7">
            <a:extLst>
              <a:ext uri="{FF2B5EF4-FFF2-40B4-BE49-F238E27FC236}">
                <a16:creationId xmlns:a16="http://schemas.microsoft.com/office/drawing/2014/main" id="{BF9A5DC0-8B00-49DB-B28F-CBE1624E6D08}"/>
              </a:ext>
            </a:extLst>
          </p:cNvPr>
          <p:cNvSpPr txBox="1">
            <a:spLocks noChangeArrowheads="1"/>
          </p:cNvSpPr>
          <p:nvPr/>
        </p:nvSpPr>
        <p:spPr bwMode="auto">
          <a:xfrm>
            <a:off x="1005238" y="1102047"/>
            <a:ext cx="8149524" cy="6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400" dirty="0">
                <a:solidFill>
                  <a:schemeClr val="tx1">
                    <a:lumMod val="85000"/>
                    <a:lumOff val="15000"/>
                  </a:schemeClr>
                </a:solidFill>
                <a:latin typeface="微软雅黑" pitchFamily="34" charset="-122"/>
              </a:rPr>
              <a:t>The model is expected to give the right valuation and also the forecasting, so the authors classify “permanent” items as “Core Items” and these ratios/accounts will not decay.</a:t>
            </a:r>
            <a:endParaRPr lang="zh-CN" altLang="en-US" sz="1400" dirty="0">
              <a:solidFill>
                <a:schemeClr val="tx1">
                  <a:lumMod val="85000"/>
                  <a:lumOff val="15000"/>
                </a:schemeClr>
              </a:solidFill>
              <a:latin typeface="微软雅黑" pitchFamily="34" charset="-122"/>
            </a:endParaRPr>
          </a:p>
        </p:txBody>
      </p:sp>
    </p:spTree>
    <p:extLst>
      <p:ext uri="{BB962C8B-B14F-4D97-AF65-F5344CB8AC3E}">
        <p14:creationId xmlns:p14="http://schemas.microsoft.com/office/powerpoint/2010/main" val="1336884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 fmla="*/ 0 w 12192000"/>
              <a:gd name="connsiteY0" fmla="*/ 0 h 3249800"/>
              <a:gd name="connsiteX1" fmla="*/ 12192000 w 12192000"/>
              <a:gd name="connsiteY1" fmla="*/ 533400 h 3249800"/>
              <a:gd name="connsiteX2" fmla="*/ 12192000 w 12192000"/>
              <a:gd name="connsiteY2" fmla="*/ 3249800 h 3249800"/>
              <a:gd name="connsiteX3" fmla="*/ 0 w 12192000"/>
              <a:gd name="connsiteY3" fmla="*/ 3249800 h 3249800"/>
              <a:gd name="connsiteX4" fmla="*/ 0 w 12192000"/>
              <a:gd name="connsiteY4" fmla="*/ 0 h 3249800"/>
              <a:gd name="connsiteX0" fmla="*/ 0 w 12192000"/>
              <a:gd name="connsiteY0" fmla="*/ 0 h 3249800"/>
              <a:gd name="connsiteX1" fmla="*/ 12192000 w 12192000"/>
              <a:gd name="connsiteY1" fmla="*/ 533400 h 3249800"/>
              <a:gd name="connsiteX2" fmla="*/ 12192000 w 12192000"/>
              <a:gd name="connsiteY2" fmla="*/ 3249800 h 3249800"/>
              <a:gd name="connsiteX3" fmla="*/ 19050 w 12192000"/>
              <a:gd name="connsiteY3" fmla="*/ 1687700 h 3249800"/>
              <a:gd name="connsiteX4" fmla="*/ 0 w 12192000"/>
              <a:gd name="connsiteY4" fmla="*/ 0 h 3249800"/>
              <a:gd name="connsiteX0" fmla="*/ 0 w 12230100"/>
              <a:gd name="connsiteY0" fmla="*/ 0 h 4583300"/>
              <a:gd name="connsiteX1" fmla="*/ 12192000 w 12230100"/>
              <a:gd name="connsiteY1" fmla="*/ 5334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30100"/>
              <a:gd name="connsiteY0" fmla="*/ 0 h 4583300"/>
              <a:gd name="connsiteX1" fmla="*/ 12211050 w 12230100"/>
              <a:gd name="connsiteY1" fmla="*/ 20193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3935600"/>
              <a:gd name="connsiteX1" fmla="*/ 12211050 w 12249150"/>
              <a:gd name="connsiteY1" fmla="*/ 18859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49150 w 12249150"/>
              <a:gd name="connsiteY1" fmla="*/ 14287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68200"/>
              <a:gd name="connsiteY0" fmla="*/ 0 h 3935600"/>
              <a:gd name="connsiteX1" fmla="*/ 12268200 w 12268200"/>
              <a:gd name="connsiteY1" fmla="*/ 1104900 h 3935600"/>
              <a:gd name="connsiteX2" fmla="*/ 12249150 w 12268200"/>
              <a:gd name="connsiteY2" fmla="*/ 3935600 h 3935600"/>
              <a:gd name="connsiteX3" fmla="*/ 19050 w 12268200"/>
              <a:gd name="connsiteY3" fmla="*/ 1554350 h 3935600"/>
              <a:gd name="connsiteX4" fmla="*/ 0 w 1226820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44450 w 12249150"/>
              <a:gd name="connsiteY3" fmla="*/ 1554350 h 3935600"/>
              <a:gd name="connsiteX4" fmla="*/ 0 w 12249150"/>
              <a:gd name="connsiteY4" fmla="*/ 0 h 3935600"/>
              <a:gd name="connsiteX0" fmla="*/ 0 w 12217400"/>
              <a:gd name="connsiteY0" fmla="*/ 0 h 3922900"/>
              <a:gd name="connsiteX1" fmla="*/ 12205970 w 12217400"/>
              <a:gd name="connsiteY1" fmla="*/ 1076960 h 3922900"/>
              <a:gd name="connsiteX2" fmla="*/ 12217400 w 12217400"/>
              <a:gd name="connsiteY2" fmla="*/ 3922900 h 3922900"/>
              <a:gd name="connsiteX3" fmla="*/ 12700 w 12217400"/>
              <a:gd name="connsiteY3" fmla="*/ 1541650 h 3922900"/>
              <a:gd name="connsiteX4" fmla="*/ 0 w 12217400"/>
              <a:gd name="connsiteY4" fmla="*/ 0 h 3922900"/>
              <a:gd name="connsiteX0" fmla="*/ 0 w 12217400"/>
              <a:gd name="connsiteY0" fmla="*/ 0 h 3922900"/>
              <a:gd name="connsiteX1" fmla="*/ 12205970 w 12217400"/>
              <a:gd name="connsiteY1" fmla="*/ 1076960 h 3922900"/>
              <a:gd name="connsiteX2" fmla="*/ 12217400 w 12217400"/>
              <a:gd name="connsiteY2" fmla="*/ 3922900 h 3922900"/>
              <a:gd name="connsiteX3" fmla="*/ 6350 w 12217400"/>
              <a:gd name="connsiteY3" fmla="*/ 1541650 h 3922900"/>
              <a:gd name="connsiteX4" fmla="*/ 0 w 12217400"/>
              <a:gd name="connsiteY4" fmla="*/ 0 h 392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 fmla="*/ 15499 w 12192305"/>
              <a:gd name="connsiteY0" fmla="*/ 43395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15499 w 12192305"/>
              <a:gd name="connsiteY4" fmla="*/ 433952 h 1487838"/>
              <a:gd name="connsiteX0" fmla="*/ 7879 w 12192305"/>
              <a:gd name="connsiteY0" fmla="*/ 42633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7879 w 12192305"/>
              <a:gd name="connsiteY4" fmla="*/ 426332 h 1487838"/>
              <a:gd name="connsiteX0" fmla="*/ 361 w 12200027"/>
              <a:gd name="connsiteY0" fmla="*/ 42633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26332 h 1487838"/>
              <a:gd name="connsiteX0" fmla="*/ 361 w 12200027"/>
              <a:gd name="connsiteY0" fmla="*/ 43395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33952 h 1487838"/>
              <a:gd name="connsiteX0" fmla="*/ 790 w 12192836"/>
              <a:gd name="connsiteY0" fmla="*/ 426332 h 1487838"/>
              <a:gd name="connsiteX1" fmla="*/ 12192836 w 12192836"/>
              <a:gd name="connsiteY1" fmla="*/ 0 h 1487838"/>
              <a:gd name="connsiteX2" fmla="*/ 12192836 w 12192836"/>
              <a:gd name="connsiteY2" fmla="*/ 1487838 h 1487838"/>
              <a:gd name="connsiteX3" fmla="*/ 531 w 12192836"/>
              <a:gd name="connsiteY3" fmla="*/ 1487838 h 1487838"/>
              <a:gd name="connsiteX4" fmla="*/ 790 w 12192836"/>
              <a:gd name="connsiteY4" fmla="*/ 426332 h 1487838"/>
              <a:gd name="connsiteX0" fmla="*/ 790 w 12200456"/>
              <a:gd name="connsiteY0" fmla="*/ 1767452 h 2828958"/>
              <a:gd name="connsiteX1" fmla="*/ 12200456 w 12200456"/>
              <a:gd name="connsiteY1" fmla="*/ 0 h 2828958"/>
              <a:gd name="connsiteX2" fmla="*/ 12192836 w 12200456"/>
              <a:gd name="connsiteY2" fmla="*/ 282895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31257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445928 h 2828958"/>
              <a:gd name="connsiteX3" fmla="*/ 531 w 12200456"/>
              <a:gd name="connsiteY3" fmla="*/ 2828958 h 2828958"/>
              <a:gd name="connsiteX4" fmla="*/ 790 w 12200456"/>
              <a:gd name="connsiteY4" fmla="*/ 1767452 h 2828958"/>
              <a:gd name="connsiteX0" fmla="*/ 116 w 12199782"/>
              <a:gd name="connsiteY0" fmla="*/ 17674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767452 h 2619408"/>
              <a:gd name="connsiteX0" fmla="*/ 116 w 12199782"/>
              <a:gd name="connsiteY0" fmla="*/ 16150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615052 h 2619408"/>
              <a:gd name="connsiteX0" fmla="*/ 789 w 12200455"/>
              <a:gd name="connsiteY0" fmla="*/ 1615052 h 2638458"/>
              <a:gd name="connsiteX1" fmla="*/ 12200455 w 12200455"/>
              <a:gd name="connsiteY1" fmla="*/ 0 h 2638458"/>
              <a:gd name="connsiteX2" fmla="*/ 12200455 w 12200455"/>
              <a:gd name="connsiteY2" fmla="*/ 1445928 h 2638458"/>
              <a:gd name="connsiteX3" fmla="*/ 530 w 12200455"/>
              <a:gd name="connsiteY3" fmla="*/ 2638458 h 2638458"/>
              <a:gd name="connsiteX4" fmla="*/ 789 w 12200455"/>
              <a:gd name="connsiteY4" fmla="*/ 1615052 h 2638458"/>
              <a:gd name="connsiteX0" fmla="*/ 789 w 12200455"/>
              <a:gd name="connsiteY0" fmla="*/ 1615052 h 2638458"/>
              <a:gd name="connsiteX1" fmla="*/ 12200455 w 12200455"/>
              <a:gd name="connsiteY1" fmla="*/ 0 h 2638458"/>
              <a:gd name="connsiteX2" fmla="*/ 12200455 w 12200455"/>
              <a:gd name="connsiteY2" fmla="*/ 1792770 h 2638458"/>
              <a:gd name="connsiteX3" fmla="*/ 530 w 12200455"/>
              <a:gd name="connsiteY3" fmla="*/ 2638458 h 2638458"/>
              <a:gd name="connsiteX4" fmla="*/ 789 w 12200455"/>
              <a:gd name="connsiteY4" fmla="*/ 1615052 h 263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 fmla="*/ 0 w 12195175"/>
              <a:gd name="connsiteY0" fmla="*/ 609600 h 1400013"/>
              <a:gd name="connsiteX1" fmla="*/ 12195175 w 12195175"/>
              <a:gd name="connsiteY1" fmla="*/ 0 h 1400013"/>
              <a:gd name="connsiteX2" fmla="*/ 12192000 w 12195175"/>
              <a:gd name="connsiteY2" fmla="*/ 1400013 h 1400013"/>
              <a:gd name="connsiteX3" fmla="*/ 0 w 12195175"/>
              <a:gd name="connsiteY3" fmla="*/ 1400013 h 1400013"/>
              <a:gd name="connsiteX4" fmla="*/ 0 w 1219517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857573 h 1647986"/>
              <a:gd name="connsiteX1" fmla="*/ 12192000 w 12192305"/>
              <a:gd name="connsiteY1" fmla="*/ 0 h 1647986"/>
              <a:gd name="connsiteX2" fmla="*/ 12192000 w 12192305"/>
              <a:gd name="connsiteY2" fmla="*/ 1647986 h 1647986"/>
              <a:gd name="connsiteX3" fmla="*/ 0 w 12192305"/>
              <a:gd name="connsiteY3" fmla="*/ 1647986 h 1647986"/>
              <a:gd name="connsiteX4" fmla="*/ 0 w 12192305"/>
              <a:gd name="connsiteY4" fmla="*/ 857573 h 1647986"/>
              <a:gd name="connsiteX0" fmla="*/ 0 w 12199700"/>
              <a:gd name="connsiteY0" fmla="*/ 857573 h 1647986"/>
              <a:gd name="connsiteX1" fmla="*/ 12192000 w 12199700"/>
              <a:gd name="connsiteY1" fmla="*/ 0 h 1647986"/>
              <a:gd name="connsiteX2" fmla="*/ 12199620 w 12199700"/>
              <a:gd name="connsiteY2" fmla="*/ 1647986 h 1647986"/>
              <a:gd name="connsiteX3" fmla="*/ 0 w 12199700"/>
              <a:gd name="connsiteY3" fmla="*/ 1647986 h 1647986"/>
              <a:gd name="connsiteX4" fmla="*/ 0 w 12199700"/>
              <a:gd name="connsiteY4" fmla="*/ 857573 h 1647986"/>
              <a:gd name="connsiteX0" fmla="*/ 0 w 12199925"/>
              <a:gd name="connsiteY0" fmla="*/ 857573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0 w 12199925"/>
              <a:gd name="connsiteY4" fmla="*/ 857573 h 1647986"/>
              <a:gd name="connsiteX0" fmla="*/ 14515 w 12199925"/>
              <a:gd name="connsiteY0" fmla="*/ 567287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14515 w 12199925"/>
              <a:gd name="connsiteY4" fmla="*/ 567287 h 16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679702" y="2069482"/>
            <a:ext cx="4793861" cy="623248"/>
          </a:xfrm>
          <a:prstGeom prst="rect">
            <a:avLst/>
          </a:prstGeom>
          <a:noFill/>
        </p:spPr>
        <p:txBody>
          <a:bodyPr wrap="square" lIns="68580" tIns="34290" rIns="68580" bIns="34290" rtlCol="0">
            <a:spAutoFit/>
          </a:bodyPr>
          <a:lstStyle/>
          <a:p>
            <a:pPr algn="ctr"/>
            <a:r>
              <a:rPr lang="en-US" altLang="zh-CN" sz="3600" b="1" dirty="0">
                <a:solidFill>
                  <a:schemeClr val="bg1"/>
                </a:solidFill>
                <a:ea typeface="微软雅黑" panose="020B0503020204020204" pitchFamily="34" charset="-122"/>
                <a:cs typeface="+mn-ea"/>
                <a:sym typeface="+mn-lt"/>
              </a:rPr>
              <a:t>Documentation</a:t>
            </a:r>
            <a:endParaRPr lang="zh-CN" altLang="en-US" sz="3600" b="1" dirty="0">
              <a:solidFill>
                <a:schemeClr val="bg1"/>
              </a:solidFill>
              <a:ea typeface="微软雅黑" panose="020B0503020204020204" pitchFamily="34" charset="-122"/>
              <a:cs typeface="+mn-ea"/>
              <a:sym typeface="+mn-lt"/>
            </a:endParaRP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headEnd/>
              <a:tailEnd/>
            </a:ln>
          </p:spPr>
          <p:txBody>
            <a:bodyPr lIns="68589" tIns="34295" rIns="68589" bIns="34295" anchor="ctr"/>
            <a:lstStyle/>
            <a:p>
              <a:pPr algn="ctr" eaLnBrk="1" hangingPunct="1">
                <a:buFont typeface="Arial" pitchFamily="34" charset="0"/>
                <a:buNone/>
              </a:pPr>
              <a:endParaRPr lang="zh-CN" altLang="zh-CN" dirty="0">
                <a:latin typeface="微软雅黑" panose="020B0503020204020204" pitchFamily="34" charset="-122"/>
                <a:ea typeface="微软雅黑" panose="020B0503020204020204" pitchFamily="34" charset="-122"/>
                <a:sym typeface="宋体"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headEnd/>
              <a:tailEnd/>
            </a:ln>
          </p:spPr>
          <p:txBody>
            <a:bodyPr wrap="square" lIns="68589" tIns="34295" rIns="68589" bIns="34295">
              <a:spAutoFit/>
            </a:bodyPr>
            <a:lstStyle/>
            <a:p>
              <a:pPr algn="ctr" eaLnBrk="1" hangingPunct="1">
                <a:buFont typeface="Arial" pitchFamily="34" charset="0"/>
                <a:buNone/>
              </a:pPr>
              <a:r>
                <a:rPr lang="en-US" altLang="zh-CN" sz="2800" b="1" dirty="0">
                  <a:solidFill>
                    <a:schemeClr val="bg1"/>
                  </a:solidFill>
                  <a:latin typeface="Adobe Gothic Std B" pitchFamily="34" charset="-128"/>
                  <a:ea typeface="Adobe Gothic Std B" pitchFamily="34" charset="-128"/>
                </a:rPr>
                <a:t>PART  3</a:t>
              </a:r>
              <a:endParaRPr lang="zh-CN" altLang="en-US" sz="2800" dirty="0">
                <a:solidFill>
                  <a:schemeClr val="bg1"/>
                </a:solidFill>
                <a:latin typeface="Adobe Gothic Std B" pitchFamily="34" charset="-128"/>
                <a:ea typeface="微软雅黑" panose="020B0503020204020204" pitchFamily="34" charset="-122"/>
              </a:endParaRPr>
            </a:p>
          </p:txBody>
        </p:sp>
      </p:grpSp>
    </p:spTree>
    <p:extLst>
      <p:ext uri="{BB962C8B-B14F-4D97-AF65-F5344CB8AC3E}">
        <p14:creationId xmlns:p14="http://schemas.microsoft.com/office/powerpoint/2010/main" val="131937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91"/>
          <p:cNvSpPr>
            <a:spLocks noChangeArrowheads="1"/>
          </p:cNvSpPr>
          <p:nvPr/>
        </p:nvSpPr>
        <p:spPr bwMode="auto">
          <a:xfrm flipV="1">
            <a:off x="7899400" y="1920825"/>
            <a:ext cx="2260600" cy="1833563"/>
          </a:xfrm>
          <a:custGeom>
            <a:avLst/>
            <a:gdLst/>
            <a:ahLst/>
            <a:cxnLst/>
            <a:rect l="l" t="t" r="r" b="b"/>
            <a:pathLst>
              <a:path w="1752600" h="1295400">
                <a:moveTo>
                  <a:pt x="0" y="1295400"/>
                </a:moveTo>
                <a:lnTo>
                  <a:pt x="1752600" y="1295400"/>
                </a:lnTo>
                <a:lnTo>
                  <a:pt x="1752600" y="0"/>
                </a:lnTo>
                <a:lnTo>
                  <a:pt x="714154" y="0"/>
                </a:lnTo>
                <a:close/>
              </a:path>
            </a:pathLst>
          </a:custGeom>
          <a:solidFill>
            <a:srgbClr val="052E65"/>
          </a:solidFill>
          <a:ln>
            <a:noFill/>
          </a:ln>
          <a:effectLst/>
        </p:spPr>
        <p:txBody>
          <a:bodyPr wrap="none" anchor="ctr"/>
          <a:lstStyle/>
          <a:p>
            <a:endParaRPr lang="zh-CN" altLang="en-US" dirty="0">
              <a:solidFill>
                <a:schemeClr val="bg1"/>
              </a:solidFill>
              <a:ea typeface="微软雅黑" panose="020B0503020204020204" pitchFamily="34" charset="-122"/>
            </a:endParaRPr>
          </a:p>
        </p:txBody>
      </p:sp>
      <p:sp>
        <p:nvSpPr>
          <p:cNvPr id="3" name="AutoShape 292"/>
          <p:cNvSpPr>
            <a:spLocks noChangeArrowheads="1"/>
          </p:cNvSpPr>
          <p:nvPr/>
        </p:nvSpPr>
        <p:spPr bwMode="auto">
          <a:xfrm flipV="1">
            <a:off x="0" y="1920825"/>
            <a:ext cx="4699000" cy="1833563"/>
          </a:xfrm>
          <a:custGeom>
            <a:avLst/>
            <a:gdLst/>
            <a:ahLst/>
            <a:cxnLst/>
            <a:rect l="l" t="t" r="r" b="b"/>
            <a:pathLst>
              <a:path w="4191000" h="1295400">
                <a:moveTo>
                  <a:pt x="0" y="1295400"/>
                </a:moveTo>
                <a:lnTo>
                  <a:pt x="3476846" y="1295400"/>
                </a:lnTo>
                <a:lnTo>
                  <a:pt x="4191000" y="0"/>
                </a:lnTo>
                <a:lnTo>
                  <a:pt x="0" y="0"/>
                </a:lnTo>
                <a:close/>
              </a:path>
            </a:pathLst>
          </a:custGeom>
          <a:solidFill>
            <a:srgbClr val="052E65"/>
          </a:solidFill>
          <a:ln>
            <a:noFill/>
          </a:ln>
          <a:effectLst/>
        </p:spPr>
        <p:txBody>
          <a:bodyPr wrap="none" anchor="ctr"/>
          <a:lstStyle/>
          <a:p>
            <a:endParaRPr lang="zh-CN" altLang="en-US" dirty="0">
              <a:solidFill>
                <a:schemeClr val="bg1"/>
              </a:solidFill>
              <a:ea typeface="微软雅黑" panose="020B0503020204020204" pitchFamily="34" charset="-122"/>
            </a:endParaRPr>
          </a:p>
        </p:txBody>
      </p:sp>
      <p:sp>
        <p:nvSpPr>
          <p:cNvPr id="5" name="WordArt 294"/>
          <p:cNvSpPr>
            <a:spLocks noChangeArrowheads="1" noChangeShapeType="1" noTextEdit="1"/>
          </p:cNvSpPr>
          <p:nvPr/>
        </p:nvSpPr>
        <p:spPr bwMode="auto">
          <a:xfrm>
            <a:off x="111448" y="2175149"/>
            <a:ext cx="3888432" cy="13141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nchor="ctr"/>
          <a:lstStyle/>
          <a:p>
            <a:pPr algn="ctr"/>
            <a:r>
              <a:rPr lang="en-US" altLang="zh-CN" sz="2800" b="1" kern="10" dirty="0">
                <a:solidFill>
                  <a:schemeClr val="bg1"/>
                </a:solidFill>
                <a:latin typeface="微软雅黑" pitchFamily="34" charset="-122"/>
                <a:ea typeface="微软雅黑" pitchFamily="34" charset="-122"/>
              </a:rPr>
              <a:t>   CONTENTS   </a:t>
            </a:r>
            <a:endParaRPr lang="zh-CN" altLang="en-US" sz="2800" b="1" kern="10" dirty="0">
              <a:solidFill>
                <a:schemeClr val="bg1"/>
              </a:solidFill>
              <a:latin typeface="微软雅黑" pitchFamily="34" charset="-122"/>
              <a:ea typeface="微软雅黑" pitchFamily="34" charset="-122"/>
            </a:endParaRPr>
          </a:p>
        </p:txBody>
      </p:sp>
      <p:sp>
        <p:nvSpPr>
          <p:cNvPr id="6" name="WordArt 20"/>
          <p:cNvSpPr>
            <a:spLocks noChangeArrowheads="1" noChangeShapeType="1" noTextEdit="1"/>
          </p:cNvSpPr>
          <p:nvPr/>
        </p:nvSpPr>
        <p:spPr bwMode="auto">
          <a:xfrm>
            <a:off x="4143896" y="1491580"/>
            <a:ext cx="228600" cy="457200"/>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a:ea typeface="微软雅黑" panose="020B0503020204020204" pitchFamily="34" charset="-122"/>
                <a:cs typeface="Arial"/>
              </a:rPr>
              <a:t>1</a:t>
            </a:r>
            <a:endParaRPr lang="zh-CN" altLang="en-US" sz="3600" b="1" kern="10" dirty="0">
              <a:solidFill>
                <a:srgbClr val="052E65"/>
              </a:solidFill>
              <a:latin typeface="Arial"/>
              <a:ea typeface="微软雅黑" panose="020B0503020204020204" pitchFamily="34" charset="-122"/>
              <a:cs typeface="Arial"/>
            </a:endParaRPr>
          </a:p>
        </p:txBody>
      </p:sp>
      <p:sp>
        <p:nvSpPr>
          <p:cNvPr id="7" name="Rectangle 22"/>
          <p:cNvSpPr>
            <a:spLocks noChangeArrowheads="1"/>
          </p:cNvSpPr>
          <p:nvPr/>
        </p:nvSpPr>
        <p:spPr bwMode="auto">
          <a:xfrm>
            <a:off x="4601096" y="1489349"/>
            <a:ext cx="3503240"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fontAlgn="base" hangingPunct="1">
              <a:lnSpc>
                <a:spcPct val="120000"/>
              </a:lnSpc>
              <a:buClrTx/>
              <a:buSzTx/>
            </a:pPr>
            <a:r>
              <a:rPr lang="en-US" altLang="zh-CN" sz="2000" b="1" dirty="0">
                <a:solidFill>
                  <a:srgbClr val="052E65"/>
                </a:solidFill>
                <a:latin typeface="微软雅黑" pitchFamily="34" charset="-122"/>
                <a:ea typeface="微软雅黑" pitchFamily="34" charset="-122"/>
              </a:rPr>
              <a:t>Abstract &amp; Objective</a:t>
            </a:r>
            <a:endParaRPr lang="zh-CN" altLang="en-US" sz="2000" b="1" dirty="0">
              <a:solidFill>
                <a:srgbClr val="052E65"/>
              </a:solidFill>
              <a:latin typeface="微软雅黑" pitchFamily="34" charset="-122"/>
              <a:ea typeface="微软雅黑" pitchFamily="34" charset="-122"/>
            </a:endParaRPr>
          </a:p>
        </p:txBody>
      </p:sp>
      <p:sp>
        <p:nvSpPr>
          <p:cNvPr id="8" name="WordArt 20"/>
          <p:cNvSpPr>
            <a:spLocks noChangeArrowheads="1" noChangeShapeType="1" noTextEdit="1"/>
          </p:cNvSpPr>
          <p:nvPr/>
        </p:nvSpPr>
        <p:spPr bwMode="auto">
          <a:xfrm>
            <a:off x="4448696" y="2177380"/>
            <a:ext cx="304800" cy="457200"/>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a:ea typeface="微软雅黑" panose="020B0503020204020204" pitchFamily="34" charset="-122"/>
                <a:cs typeface="Arial"/>
              </a:rPr>
              <a:t>2</a:t>
            </a:r>
            <a:endParaRPr lang="zh-CN" altLang="en-US" sz="3600" b="1" kern="10" dirty="0">
              <a:solidFill>
                <a:srgbClr val="052E65"/>
              </a:solidFill>
              <a:latin typeface="Arial"/>
              <a:ea typeface="微软雅黑" panose="020B0503020204020204" pitchFamily="34" charset="-122"/>
              <a:cs typeface="Arial"/>
            </a:endParaRPr>
          </a:p>
        </p:txBody>
      </p:sp>
      <p:sp>
        <p:nvSpPr>
          <p:cNvPr id="9" name="Rectangle 22"/>
          <p:cNvSpPr>
            <a:spLocks noChangeArrowheads="1"/>
          </p:cNvSpPr>
          <p:nvPr/>
        </p:nvSpPr>
        <p:spPr bwMode="auto">
          <a:xfrm>
            <a:off x="4905896" y="2175149"/>
            <a:ext cx="2971800"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en-US" altLang="zh-CN" sz="2000" b="1" dirty="0">
                <a:solidFill>
                  <a:srgbClr val="052E65"/>
                </a:solidFill>
                <a:latin typeface="微软雅黑" pitchFamily="34" charset="-122"/>
                <a:ea typeface="微软雅黑" pitchFamily="34" charset="-122"/>
              </a:rPr>
              <a:t>Value Model-Identify</a:t>
            </a:r>
            <a:endParaRPr lang="zh-CN" altLang="en-US" sz="2000" b="1" dirty="0">
              <a:solidFill>
                <a:srgbClr val="052E65"/>
              </a:solidFill>
              <a:latin typeface="微软雅黑" pitchFamily="34" charset="-122"/>
              <a:ea typeface="微软雅黑" pitchFamily="34" charset="-122"/>
            </a:endParaRPr>
          </a:p>
        </p:txBody>
      </p:sp>
      <p:sp>
        <p:nvSpPr>
          <p:cNvPr id="10" name="WordArt 20"/>
          <p:cNvSpPr>
            <a:spLocks noChangeArrowheads="1" noChangeShapeType="1" noTextEdit="1"/>
          </p:cNvSpPr>
          <p:nvPr/>
        </p:nvSpPr>
        <p:spPr bwMode="auto">
          <a:xfrm>
            <a:off x="4829696" y="2858418"/>
            <a:ext cx="304800" cy="457200"/>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a:ea typeface="微软雅黑" panose="020B0503020204020204" pitchFamily="34" charset="-122"/>
                <a:cs typeface="Arial"/>
              </a:rPr>
              <a:t>3</a:t>
            </a:r>
            <a:endParaRPr lang="zh-CN" altLang="en-US" sz="3600" b="1" kern="10" dirty="0">
              <a:solidFill>
                <a:srgbClr val="052E65"/>
              </a:solidFill>
              <a:latin typeface="Arial"/>
              <a:ea typeface="微软雅黑" panose="020B0503020204020204" pitchFamily="34" charset="-122"/>
              <a:cs typeface="Arial"/>
            </a:endParaRPr>
          </a:p>
        </p:txBody>
      </p:sp>
      <p:sp>
        <p:nvSpPr>
          <p:cNvPr id="11" name="Rectangle 22"/>
          <p:cNvSpPr>
            <a:spLocks noChangeArrowheads="1"/>
          </p:cNvSpPr>
          <p:nvPr/>
        </p:nvSpPr>
        <p:spPr bwMode="auto">
          <a:xfrm>
            <a:off x="5286896" y="2856187"/>
            <a:ext cx="3503240"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fontAlgn="base" hangingPunct="1">
              <a:lnSpc>
                <a:spcPct val="120000"/>
              </a:lnSpc>
              <a:buClrTx/>
              <a:buSzTx/>
            </a:pPr>
            <a:r>
              <a:rPr lang="en-US" altLang="zh-CN" sz="2000" b="1" dirty="0">
                <a:solidFill>
                  <a:srgbClr val="052E65"/>
                </a:solidFill>
                <a:latin typeface="微软雅黑" pitchFamily="34" charset="-122"/>
                <a:ea typeface="微软雅黑" pitchFamily="34" charset="-122"/>
              </a:rPr>
              <a:t>Value Model-Document</a:t>
            </a:r>
            <a:endParaRPr lang="zh-CN" altLang="en-US" sz="2000" b="1" dirty="0">
              <a:solidFill>
                <a:srgbClr val="052E65"/>
              </a:solidFill>
              <a:latin typeface="微软雅黑" pitchFamily="34" charset="-122"/>
              <a:ea typeface="微软雅黑" pitchFamily="34" charset="-122"/>
            </a:endParaRPr>
          </a:p>
        </p:txBody>
      </p:sp>
      <p:sp>
        <p:nvSpPr>
          <p:cNvPr id="12" name="WordArt 20"/>
          <p:cNvSpPr>
            <a:spLocks noChangeArrowheads="1" noChangeShapeType="1" noTextEdit="1"/>
          </p:cNvSpPr>
          <p:nvPr/>
        </p:nvSpPr>
        <p:spPr bwMode="auto">
          <a:xfrm>
            <a:off x="5210696" y="3553743"/>
            <a:ext cx="304800" cy="457200"/>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a:ea typeface="微软雅黑" panose="020B0503020204020204" pitchFamily="34" charset="-122"/>
                <a:cs typeface="Arial"/>
              </a:rPr>
              <a:t>4</a:t>
            </a:r>
            <a:endParaRPr lang="zh-CN" altLang="en-US" sz="3600" b="1" kern="10" dirty="0">
              <a:solidFill>
                <a:srgbClr val="052E65"/>
              </a:solidFill>
              <a:latin typeface="Arial"/>
              <a:ea typeface="微软雅黑" panose="020B0503020204020204" pitchFamily="34" charset="-122"/>
              <a:cs typeface="Arial"/>
            </a:endParaRPr>
          </a:p>
        </p:txBody>
      </p:sp>
      <p:sp>
        <p:nvSpPr>
          <p:cNvPr id="13" name="Rectangle 22"/>
          <p:cNvSpPr>
            <a:spLocks noChangeArrowheads="1"/>
          </p:cNvSpPr>
          <p:nvPr/>
        </p:nvSpPr>
        <p:spPr bwMode="auto">
          <a:xfrm>
            <a:off x="5744096" y="3514305"/>
            <a:ext cx="3296344"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fontAlgn="base" hangingPunct="1">
              <a:lnSpc>
                <a:spcPct val="120000"/>
              </a:lnSpc>
              <a:buClrTx/>
              <a:buSzTx/>
            </a:pPr>
            <a:r>
              <a:rPr lang="en-US" altLang="zh-CN" sz="2000" b="1" dirty="0">
                <a:solidFill>
                  <a:srgbClr val="052E65"/>
                </a:solidFill>
                <a:latin typeface="微软雅黑" pitchFamily="34" charset="-122"/>
                <a:ea typeface="微软雅黑" pitchFamily="34" charset="-122"/>
              </a:rPr>
              <a:t>Summary &amp; Reflection</a:t>
            </a:r>
            <a:endParaRPr lang="zh-CN" altLang="en-US" sz="2000" b="1" dirty="0">
              <a:solidFill>
                <a:srgbClr val="052E65"/>
              </a:solidFill>
              <a:latin typeface="微软雅黑" pitchFamily="34" charset="-122"/>
              <a:ea typeface="微软雅黑" pitchFamily="34" charset="-122"/>
            </a:endParaRPr>
          </a:p>
        </p:txBody>
      </p:sp>
    </p:spTree>
    <p:extLst>
      <p:ext uri="{BB962C8B-B14F-4D97-AF65-F5344CB8AC3E}">
        <p14:creationId xmlns:p14="http://schemas.microsoft.com/office/powerpoint/2010/main" val="10764655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34"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9" presetClass="entr" presetSubtype="0" decel="10000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9" presetClass="entr" presetSubtype="0" decel="10000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9" presetClass="entr" presetSubtype="0" decel="10000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 calcmode="lin" valueType="num">
                                      <p:cBhvr>
                                        <p:cTn id="60" dur="500" fill="hold"/>
                                        <p:tgtEl>
                                          <p:spTgt spid="12"/>
                                        </p:tgtEl>
                                        <p:attrNameLst>
                                          <p:attrName>style.rotation</p:attrName>
                                        </p:attrNameLst>
                                      </p:cBhvr>
                                      <p:tavLst>
                                        <p:tav tm="0">
                                          <p:val>
                                            <p:fltVal val="360"/>
                                          </p:val>
                                        </p:tav>
                                        <p:tav tm="100000">
                                          <p:val>
                                            <p:fltVal val="0"/>
                                          </p:val>
                                        </p:tav>
                                      </p:tavLst>
                                    </p:anim>
                                    <p:animEffect transition="in" filter="fade">
                                      <p:cBhvr>
                                        <p:cTn id="61" dur="500"/>
                                        <p:tgtEl>
                                          <p:spTgt spid="1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Documentation – Cross Sectional</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 name="组合 4"/>
          <p:cNvGrpSpPr/>
          <p:nvPr/>
        </p:nvGrpSpPr>
        <p:grpSpPr>
          <a:xfrm>
            <a:off x="3197110" y="1330535"/>
            <a:ext cx="1746563" cy="1746500"/>
            <a:chOff x="2825806" y="1018139"/>
            <a:chExt cx="1620000" cy="1620000"/>
          </a:xfrm>
        </p:grpSpPr>
        <p:sp>
          <p:nvSpPr>
            <p:cNvPr id="6" name="Freeform 5"/>
            <p:cNvSpPr>
              <a:spLocks/>
            </p:cNvSpPr>
            <p:nvPr/>
          </p:nvSpPr>
          <p:spPr bwMode="auto">
            <a:xfrm rot="10800000" flipH="1" flipV="1">
              <a:off x="2825806" y="1018139"/>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a:lstStyle/>
            <a:p>
              <a:endParaRPr lang="zh-CN" altLang="en-US" dirty="0">
                <a:ea typeface="微软雅黑" panose="020B0503020204020204" pitchFamily="34" charset="-122"/>
              </a:endParaRPr>
            </a:p>
          </p:txBody>
        </p:sp>
        <p:sp>
          <p:nvSpPr>
            <p:cNvPr id="7" name="TextBox 6"/>
            <p:cNvSpPr txBox="1"/>
            <p:nvPr/>
          </p:nvSpPr>
          <p:spPr>
            <a:xfrm>
              <a:off x="2969822" y="1092682"/>
              <a:ext cx="576064" cy="830997"/>
            </a:xfrm>
            <a:prstGeom prst="rect">
              <a:avLst/>
            </a:prstGeom>
            <a:noFill/>
          </p:spPr>
          <p:txBody>
            <a:bodyPr wrap="square" rtlCol="0">
              <a:spAutoFit/>
            </a:bodyPr>
            <a:lstStyle/>
            <a:p>
              <a:endParaRPr lang="zh-CN" altLang="en-US" sz="5200" b="1" dirty="0">
                <a:solidFill>
                  <a:schemeClr val="bg1"/>
                </a:solidFill>
                <a:latin typeface="华文中宋" pitchFamily="2" charset="-122"/>
                <a:ea typeface="华文中宋" pitchFamily="2" charset="-122"/>
              </a:endParaRPr>
            </a:p>
          </p:txBody>
        </p:sp>
        <p:sp>
          <p:nvSpPr>
            <p:cNvPr id="8" name="TextBox 7"/>
            <p:cNvSpPr txBox="1"/>
            <p:nvPr/>
          </p:nvSpPr>
          <p:spPr>
            <a:xfrm>
              <a:off x="3013409" y="1299572"/>
              <a:ext cx="1008112" cy="599517"/>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Verify the theory</a:t>
              </a:r>
              <a:endParaRPr lang="zh-CN" altLang="en-US" dirty="0">
                <a:solidFill>
                  <a:schemeClr val="bg1"/>
                </a:solidFill>
                <a:ea typeface="微软雅黑" panose="020B0503020204020204" pitchFamily="34" charset="-122"/>
              </a:endParaRPr>
            </a:p>
          </p:txBody>
        </p:sp>
      </p:grpSp>
      <p:grpSp>
        <p:nvGrpSpPr>
          <p:cNvPr id="9" name="组合 8"/>
          <p:cNvGrpSpPr/>
          <p:nvPr/>
        </p:nvGrpSpPr>
        <p:grpSpPr>
          <a:xfrm>
            <a:off x="5082588" y="1330536"/>
            <a:ext cx="1746563" cy="1746500"/>
            <a:chOff x="4574655" y="1018140"/>
            <a:chExt cx="1620000" cy="1620000"/>
          </a:xfrm>
        </p:grpSpPr>
        <p:sp>
          <p:nvSpPr>
            <p:cNvPr id="10" name="Freeform 9"/>
            <p:cNvSpPr>
              <a:spLocks/>
            </p:cNvSpPr>
            <p:nvPr/>
          </p:nvSpPr>
          <p:spPr bwMode="auto">
            <a:xfrm rot="10800000" flipV="1">
              <a:off x="4574655" y="101814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a:lstStyle/>
            <a:p>
              <a:endParaRPr lang="zh-CN" altLang="en-US" dirty="0">
                <a:ea typeface="微软雅黑" panose="020B0503020204020204" pitchFamily="34" charset="-122"/>
              </a:endParaRPr>
            </a:p>
          </p:txBody>
        </p:sp>
        <p:sp>
          <p:nvSpPr>
            <p:cNvPr id="11" name="TextBox 10"/>
            <p:cNvSpPr txBox="1"/>
            <p:nvPr/>
          </p:nvSpPr>
          <p:spPr>
            <a:xfrm>
              <a:off x="5346086" y="1092682"/>
              <a:ext cx="576064" cy="830997"/>
            </a:xfrm>
            <a:prstGeom prst="rect">
              <a:avLst/>
            </a:prstGeom>
            <a:noFill/>
          </p:spPr>
          <p:txBody>
            <a:bodyPr wrap="square" rtlCol="0">
              <a:spAutoFit/>
            </a:bodyPr>
            <a:lstStyle/>
            <a:p>
              <a:endParaRPr lang="zh-CN" altLang="en-US" sz="5200" b="1" dirty="0">
                <a:solidFill>
                  <a:schemeClr val="bg1"/>
                </a:solidFill>
                <a:latin typeface="华文中宋" pitchFamily="2" charset="-122"/>
                <a:ea typeface="华文中宋" pitchFamily="2" charset="-122"/>
              </a:endParaRPr>
            </a:p>
          </p:txBody>
        </p:sp>
        <p:sp>
          <p:nvSpPr>
            <p:cNvPr id="12" name="TextBox 11"/>
            <p:cNvSpPr txBox="1"/>
            <p:nvPr/>
          </p:nvSpPr>
          <p:spPr>
            <a:xfrm>
              <a:off x="4933442" y="1289001"/>
              <a:ext cx="1224136" cy="599517"/>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Time series analysis</a:t>
              </a:r>
              <a:endParaRPr lang="zh-CN" altLang="en-US" dirty="0">
                <a:solidFill>
                  <a:schemeClr val="bg1"/>
                </a:solidFill>
                <a:ea typeface="微软雅黑" panose="020B0503020204020204" pitchFamily="34" charset="-122"/>
              </a:endParaRPr>
            </a:p>
          </p:txBody>
        </p:sp>
      </p:grpSp>
      <p:grpSp>
        <p:nvGrpSpPr>
          <p:cNvPr id="13" name="组合 12"/>
          <p:cNvGrpSpPr/>
          <p:nvPr/>
        </p:nvGrpSpPr>
        <p:grpSpPr>
          <a:xfrm>
            <a:off x="3197111" y="3199733"/>
            <a:ext cx="1843877" cy="1746500"/>
            <a:chOff x="2825807" y="2751950"/>
            <a:chExt cx="1710263" cy="1620000"/>
          </a:xfrm>
        </p:grpSpPr>
        <p:sp>
          <p:nvSpPr>
            <p:cNvPr id="14" name="Freeform 12"/>
            <p:cNvSpPr>
              <a:spLocks/>
            </p:cNvSpPr>
            <p:nvPr/>
          </p:nvSpPr>
          <p:spPr bwMode="auto">
            <a:xfrm rot="10800000" flipH="1">
              <a:off x="2825807" y="275195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lIns="72009" tIns="36005" rIns="72009" bIns="36005"/>
            <a:lstStyle/>
            <a:p>
              <a:endParaRPr lang="zh-CN" altLang="en-US" dirty="0">
                <a:ea typeface="微软雅黑" panose="020B0503020204020204" pitchFamily="34" charset="-122"/>
              </a:endParaRPr>
            </a:p>
          </p:txBody>
        </p:sp>
        <p:sp>
          <p:nvSpPr>
            <p:cNvPr id="16" name="TextBox 15"/>
            <p:cNvSpPr txBox="1"/>
            <p:nvPr/>
          </p:nvSpPr>
          <p:spPr>
            <a:xfrm>
              <a:off x="2951894" y="3281580"/>
              <a:ext cx="1584176" cy="342581"/>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Interaction</a:t>
              </a:r>
              <a:endParaRPr lang="zh-CN" altLang="en-US" dirty="0">
                <a:solidFill>
                  <a:schemeClr val="bg1"/>
                </a:solidFill>
                <a:ea typeface="微软雅黑" panose="020B0503020204020204" pitchFamily="34" charset="-122"/>
              </a:endParaRPr>
            </a:p>
          </p:txBody>
        </p:sp>
      </p:grpSp>
      <p:grpSp>
        <p:nvGrpSpPr>
          <p:cNvPr id="17" name="组合 16"/>
          <p:cNvGrpSpPr/>
          <p:nvPr/>
        </p:nvGrpSpPr>
        <p:grpSpPr>
          <a:xfrm>
            <a:off x="5098340" y="3199733"/>
            <a:ext cx="1819415" cy="1746500"/>
            <a:chOff x="4589265" y="2751950"/>
            <a:chExt cx="1687573" cy="1620000"/>
          </a:xfrm>
        </p:grpSpPr>
        <p:sp>
          <p:nvSpPr>
            <p:cNvPr id="18" name="Freeform 16"/>
            <p:cNvSpPr>
              <a:spLocks/>
            </p:cNvSpPr>
            <p:nvPr/>
          </p:nvSpPr>
          <p:spPr bwMode="auto">
            <a:xfrm rot="10800000">
              <a:off x="4589265" y="275195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a:lstStyle/>
            <a:p>
              <a:endParaRPr lang="zh-CN" altLang="en-US" dirty="0">
                <a:ea typeface="微软雅黑" panose="020B0503020204020204" pitchFamily="34" charset="-122"/>
              </a:endParaRPr>
            </a:p>
          </p:txBody>
        </p:sp>
        <p:sp>
          <p:nvSpPr>
            <p:cNvPr id="20" name="TextBox 19"/>
            <p:cNvSpPr txBox="1"/>
            <p:nvPr/>
          </p:nvSpPr>
          <p:spPr>
            <a:xfrm>
              <a:off x="5052702" y="3249633"/>
              <a:ext cx="1224136" cy="342581"/>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Interaction</a:t>
              </a:r>
              <a:endParaRPr lang="zh-CN" altLang="en-US" dirty="0">
                <a:solidFill>
                  <a:schemeClr val="bg1"/>
                </a:solidFill>
                <a:ea typeface="微软雅黑" panose="020B0503020204020204" pitchFamily="34" charset="-122"/>
              </a:endParaRPr>
            </a:p>
          </p:txBody>
        </p:sp>
      </p:grpSp>
      <p:sp>
        <p:nvSpPr>
          <p:cNvPr id="21" name="Text Box 2764"/>
          <p:cNvSpPr txBox="1">
            <a:spLocks noChangeArrowheads="1"/>
          </p:cNvSpPr>
          <p:nvPr/>
        </p:nvSpPr>
        <p:spPr bwMode="auto">
          <a:xfrm>
            <a:off x="7056850" y="1561357"/>
            <a:ext cx="2415638" cy="1078666"/>
          </a:xfrm>
          <a:prstGeom prst="rect">
            <a:avLst/>
          </a:prstGeom>
          <a:noFill/>
          <a:ln w="9525" algn="ctr">
            <a:noFill/>
            <a:miter lim="800000"/>
            <a:headEnd/>
            <a:tailEnd/>
          </a:ln>
        </p:spPr>
        <p:txBody>
          <a:bodyPr wrap="square" lIns="77633" tIns="38817" rIns="77633" bIns="38817">
            <a:spAutoFit/>
          </a:bodyPr>
          <a:lstStyle/>
          <a:p>
            <a:r>
              <a:rPr lang="en-US" altLang="zh-CN" sz="1300" dirty="0">
                <a:solidFill>
                  <a:schemeClr val="tx1">
                    <a:lumMod val="75000"/>
                    <a:lumOff val="25000"/>
                  </a:schemeClr>
                </a:solidFill>
                <a:ea typeface="微软雅黑" pitchFamily="34" charset="-122"/>
              </a:rPr>
              <a:t>FLEV capture operations such as buying financial assets and operating liability. However, Debt/Equity does not reflect these two.</a:t>
            </a:r>
          </a:p>
        </p:txBody>
      </p:sp>
      <p:sp>
        <p:nvSpPr>
          <p:cNvPr id="22" name="Text Box 2764"/>
          <p:cNvSpPr txBox="1">
            <a:spLocks noChangeArrowheads="1"/>
          </p:cNvSpPr>
          <p:nvPr/>
        </p:nvSpPr>
        <p:spPr bwMode="auto">
          <a:xfrm>
            <a:off x="7056850" y="3361556"/>
            <a:ext cx="2415638" cy="1678830"/>
          </a:xfrm>
          <a:prstGeom prst="rect">
            <a:avLst/>
          </a:prstGeom>
          <a:noFill/>
          <a:ln w="9525" algn="ctr">
            <a:noFill/>
            <a:miter lim="800000"/>
            <a:headEnd/>
            <a:tailEnd/>
          </a:ln>
        </p:spPr>
        <p:txBody>
          <a:bodyPr wrap="square" lIns="77633" tIns="38817" rIns="77633" bIns="38817">
            <a:spAutoFit/>
          </a:bodyPr>
          <a:lstStyle/>
          <a:p>
            <a:r>
              <a:rPr lang="en-US" altLang="zh-CN" sz="1300" b="1" dirty="0" err="1">
                <a:solidFill>
                  <a:schemeClr val="tx1">
                    <a:lumMod val="75000"/>
                    <a:lumOff val="25000"/>
                  </a:schemeClr>
                </a:solidFill>
                <a:ea typeface="微软雅黑" pitchFamily="34" charset="-122"/>
              </a:rPr>
              <a:t>RNOA~Growth</a:t>
            </a:r>
            <a:r>
              <a:rPr lang="en-US" altLang="zh-CN" sz="1300" b="1" dirty="0">
                <a:solidFill>
                  <a:schemeClr val="tx1">
                    <a:lumMod val="75000"/>
                    <a:lumOff val="25000"/>
                  </a:schemeClr>
                </a:solidFill>
                <a:ea typeface="微软雅黑" pitchFamily="34" charset="-122"/>
              </a:rPr>
              <a:t> in NOA</a:t>
            </a:r>
            <a:r>
              <a:rPr lang="en-US" altLang="zh-CN" sz="1300" dirty="0">
                <a:solidFill>
                  <a:schemeClr val="tx1">
                    <a:lumMod val="75000"/>
                    <a:lumOff val="25000"/>
                  </a:schemeClr>
                </a:solidFill>
                <a:ea typeface="微软雅黑" pitchFamily="34" charset="-122"/>
              </a:rPr>
              <a:t>: One might expect firms that generate higher RNOA to grow their net operating assets. But growth in NOA reduces RNOA if the accounting is conservative. The value driver of RNOA is positively related with RNOA, but is slightly.</a:t>
            </a:r>
            <a:endParaRPr lang="zh-CN" altLang="en-US" sz="1300" dirty="0">
              <a:solidFill>
                <a:schemeClr val="tx1">
                  <a:lumMod val="75000"/>
                  <a:lumOff val="25000"/>
                </a:schemeClr>
              </a:solidFill>
              <a:ea typeface="微软雅黑" panose="020B0503020204020204" pitchFamily="34" charset="-122"/>
            </a:endParaRPr>
          </a:p>
        </p:txBody>
      </p:sp>
      <p:sp>
        <p:nvSpPr>
          <p:cNvPr id="23" name="Text Box 2764"/>
          <p:cNvSpPr txBox="1">
            <a:spLocks noChangeArrowheads="1"/>
          </p:cNvSpPr>
          <p:nvPr/>
        </p:nvSpPr>
        <p:spPr bwMode="auto">
          <a:xfrm>
            <a:off x="762912" y="1608108"/>
            <a:ext cx="2372873" cy="1478776"/>
          </a:xfrm>
          <a:prstGeom prst="rect">
            <a:avLst/>
          </a:prstGeom>
          <a:noFill/>
          <a:ln w="9525" algn="ctr">
            <a:noFill/>
            <a:miter lim="800000"/>
            <a:headEnd/>
            <a:tailEnd/>
          </a:ln>
        </p:spPr>
        <p:txBody>
          <a:bodyPr wrap="square" lIns="77633" tIns="38817" rIns="77633" bIns="38817">
            <a:spAutoFit/>
          </a:bodyPr>
          <a:lstStyle/>
          <a:p>
            <a:r>
              <a:rPr lang="en-US" altLang="zh-CN" sz="1300" dirty="0">
                <a:solidFill>
                  <a:schemeClr val="tx1">
                    <a:lumMod val="75000"/>
                    <a:lumOff val="25000"/>
                  </a:schemeClr>
                </a:solidFill>
                <a:ea typeface="微软雅黑" panose="020B0503020204020204" pitchFamily="34" charset="-122"/>
              </a:rPr>
              <a:t>RNOA is higher at the mean and median than the traditional ROTA, so typically operating liability leverage is used favorably, contributing to the difference between RNOA and ROTA.</a:t>
            </a:r>
            <a:endParaRPr lang="zh-CN" altLang="en-US" sz="1300" dirty="0">
              <a:solidFill>
                <a:schemeClr val="tx1">
                  <a:lumMod val="75000"/>
                  <a:lumOff val="25000"/>
                </a:schemeClr>
              </a:solidFill>
              <a:ea typeface="微软雅黑" panose="020B0503020204020204" pitchFamily="34" charset="-122"/>
            </a:endParaRPr>
          </a:p>
        </p:txBody>
      </p:sp>
      <p:sp>
        <p:nvSpPr>
          <p:cNvPr id="24" name="Text Box 2764"/>
          <p:cNvSpPr txBox="1">
            <a:spLocks noChangeArrowheads="1"/>
          </p:cNvSpPr>
          <p:nvPr/>
        </p:nvSpPr>
        <p:spPr bwMode="auto">
          <a:xfrm>
            <a:off x="756165" y="3361556"/>
            <a:ext cx="2343630" cy="1678830"/>
          </a:xfrm>
          <a:prstGeom prst="rect">
            <a:avLst/>
          </a:prstGeom>
          <a:noFill/>
          <a:ln w="9525" algn="ctr">
            <a:noFill/>
            <a:miter lim="800000"/>
            <a:headEnd/>
            <a:tailEnd/>
          </a:ln>
        </p:spPr>
        <p:txBody>
          <a:bodyPr wrap="square" lIns="77633" tIns="38817" rIns="77633" bIns="38817">
            <a:spAutoFit/>
          </a:bodyPr>
          <a:lstStyle/>
          <a:p>
            <a:r>
              <a:rPr lang="en-US" altLang="zh-CN" sz="1300" b="1" dirty="0">
                <a:solidFill>
                  <a:schemeClr val="tx1">
                    <a:lumMod val="75000"/>
                    <a:lumOff val="25000"/>
                  </a:schemeClr>
                </a:solidFill>
                <a:ea typeface="微软雅黑" pitchFamily="34" charset="-122"/>
              </a:rPr>
              <a:t>FLEV~SPREAD</a:t>
            </a:r>
            <a:r>
              <a:rPr lang="en-US" altLang="zh-CN" sz="1300" dirty="0">
                <a:solidFill>
                  <a:schemeClr val="tx1">
                    <a:lumMod val="75000"/>
                    <a:lumOff val="25000"/>
                  </a:schemeClr>
                </a:solidFill>
                <a:ea typeface="微软雅黑" pitchFamily="34" charset="-122"/>
              </a:rPr>
              <a:t>: Historical data shows that both spread and RNOA are negatively related to FLEV, contradicting to the predicted relationship. </a:t>
            </a:r>
          </a:p>
          <a:p>
            <a:r>
              <a:rPr lang="en-US" altLang="zh-CN" sz="1300" b="1" dirty="0">
                <a:solidFill>
                  <a:schemeClr val="tx1">
                    <a:lumMod val="75000"/>
                    <a:lumOff val="25000"/>
                  </a:schemeClr>
                </a:solidFill>
                <a:ea typeface="微软雅黑" pitchFamily="34" charset="-122"/>
              </a:rPr>
              <a:t>OLLEV~OLSPREAD</a:t>
            </a:r>
            <a:r>
              <a:rPr lang="en-US" altLang="zh-CN" sz="1300" dirty="0">
                <a:solidFill>
                  <a:schemeClr val="tx1">
                    <a:lumMod val="75000"/>
                    <a:lumOff val="25000"/>
                  </a:schemeClr>
                </a:solidFill>
                <a:ea typeface="微软雅黑" pitchFamily="34" charset="-122"/>
              </a:rPr>
              <a:t>: positive relationship indicates that the OLSPREAD could lever RNOA up.</a:t>
            </a:r>
            <a:endParaRPr lang="zh-CN" altLang="en-US" sz="1300" dirty="0">
              <a:solidFill>
                <a:schemeClr val="tx1">
                  <a:lumMod val="75000"/>
                  <a:lumOff val="25000"/>
                </a:schemeClr>
              </a:solidFill>
              <a:ea typeface="微软雅黑" panose="020B0503020204020204" pitchFamily="34" charset="-122"/>
            </a:endParaRPr>
          </a:p>
        </p:txBody>
      </p:sp>
      <p:grpSp>
        <p:nvGrpSpPr>
          <p:cNvPr id="25" name="组合 24"/>
          <p:cNvGrpSpPr/>
          <p:nvPr/>
        </p:nvGrpSpPr>
        <p:grpSpPr>
          <a:xfrm>
            <a:off x="4342286" y="2478522"/>
            <a:ext cx="1319772" cy="1319725"/>
            <a:chOff x="3928444" y="2226992"/>
            <a:chExt cx="1224136" cy="1224136"/>
          </a:xfrm>
        </p:grpSpPr>
        <p:sp>
          <p:nvSpPr>
            <p:cNvPr id="26" name="椭圆 25"/>
            <p:cNvSpPr/>
            <p:nvPr/>
          </p:nvSpPr>
          <p:spPr>
            <a:xfrm>
              <a:off x="3928444" y="2226992"/>
              <a:ext cx="1224136" cy="1224136"/>
            </a:xfrm>
            <a:prstGeom prst="ellipse">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KSO_Shape"/>
            <p:cNvSpPr>
              <a:spLocks/>
            </p:cNvSpPr>
            <p:nvPr/>
          </p:nvSpPr>
          <p:spPr bwMode="auto">
            <a:xfrm>
              <a:off x="4107137" y="2546269"/>
              <a:ext cx="866750" cy="59516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lstStyle/>
            <a:p>
              <a:endParaRPr lang="zh-CN" altLang="en-US" dirty="0">
                <a:ea typeface="微软雅黑" panose="020B0503020204020204" pitchFamily="34" charset="-122"/>
              </a:endParaRPr>
            </a:p>
          </p:txBody>
        </p:sp>
      </p:grpSp>
    </p:spTree>
    <p:extLst>
      <p:ext uri="{BB962C8B-B14F-4D97-AF65-F5344CB8AC3E}">
        <p14:creationId xmlns:p14="http://schemas.microsoft.com/office/powerpoint/2010/main" val="24964220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750" fill="hold"/>
                                        <p:tgtEl>
                                          <p:spTgt spid="25"/>
                                        </p:tgtEl>
                                        <p:attrNameLst>
                                          <p:attrName>ppt_w</p:attrName>
                                        </p:attrNameLst>
                                      </p:cBhvr>
                                      <p:tavLst>
                                        <p:tav tm="0">
                                          <p:val>
                                            <p:fltVal val="0"/>
                                          </p:val>
                                        </p:tav>
                                        <p:tav tm="100000">
                                          <p:val>
                                            <p:strVal val="#ppt_w"/>
                                          </p:val>
                                        </p:tav>
                                      </p:tavLst>
                                    </p:anim>
                                    <p:anim calcmode="lin" valueType="num">
                                      <p:cBhvr>
                                        <p:cTn id="19" dur="750" fill="hold"/>
                                        <p:tgtEl>
                                          <p:spTgt spid="25"/>
                                        </p:tgtEl>
                                        <p:attrNameLst>
                                          <p:attrName>ppt_h</p:attrName>
                                        </p:attrNameLst>
                                      </p:cBhvr>
                                      <p:tavLst>
                                        <p:tav tm="0">
                                          <p:val>
                                            <p:fltVal val="0"/>
                                          </p:val>
                                        </p:tav>
                                        <p:tav tm="100000">
                                          <p:val>
                                            <p:strVal val="#ppt_h"/>
                                          </p:val>
                                        </p:tav>
                                      </p:tavLst>
                                    </p:anim>
                                    <p:animEffect transition="in" filter="fade">
                                      <p:cBhvr>
                                        <p:cTn id="20" dur="750"/>
                                        <p:tgtEl>
                                          <p:spTgt spid="25"/>
                                        </p:tgtEl>
                                      </p:cBhvr>
                                    </p:animEffect>
                                  </p:childTnLst>
                                </p:cTn>
                              </p:par>
                            </p:childTnLst>
                          </p:cTn>
                        </p:par>
                        <p:par>
                          <p:cTn id="21" fill="hold">
                            <p:stCondLst>
                              <p:cond delay="1750"/>
                            </p:stCondLst>
                            <p:childTnLst>
                              <p:par>
                                <p:cTn id="22" presetID="2" presetClass="entr" presetSubtype="9"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12" presetClass="entr" presetSubtype="2"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lide(fromRight)">
                                      <p:cBhvr>
                                        <p:cTn id="29" dur="500"/>
                                        <p:tgtEl>
                                          <p:spTgt spid="23"/>
                                        </p:tgtEl>
                                      </p:cBhvr>
                                    </p:animEffect>
                                  </p:childTnLst>
                                </p:cTn>
                              </p:par>
                            </p:childTnLst>
                          </p:cTn>
                        </p:par>
                        <p:par>
                          <p:cTn id="30" fill="hold">
                            <p:stCondLst>
                              <p:cond delay="2750"/>
                            </p:stCondLst>
                            <p:childTnLst>
                              <p:par>
                                <p:cTn id="31" presetID="2" presetClass="entr" presetSubtype="3"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par>
                          <p:cTn id="35" fill="hold">
                            <p:stCondLst>
                              <p:cond delay="3250"/>
                            </p:stCondLst>
                            <p:childTnLst>
                              <p:par>
                                <p:cTn id="36" presetID="1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Left)">
                                      <p:cBhvr>
                                        <p:cTn id="38" dur="500"/>
                                        <p:tgtEl>
                                          <p:spTgt spid="21"/>
                                        </p:tgtEl>
                                      </p:cBhvr>
                                    </p:animEffect>
                                  </p:childTnLst>
                                </p:cTn>
                              </p:par>
                            </p:childTnLst>
                          </p:cTn>
                        </p:par>
                        <p:par>
                          <p:cTn id="39" fill="hold">
                            <p:stCondLst>
                              <p:cond delay="3750"/>
                            </p:stCondLst>
                            <p:childTnLst>
                              <p:par>
                                <p:cTn id="40" presetID="2" presetClass="entr" presetSubtype="1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250"/>
                            </p:stCondLst>
                            <p:childTnLst>
                              <p:par>
                                <p:cTn id="45" presetID="1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slide(fromRight)">
                                      <p:cBhvr>
                                        <p:cTn id="47" dur="500"/>
                                        <p:tgtEl>
                                          <p:spTgt spid="24"/>
                                        </p:tgtEl>
                                      </p:cBhvr>
                                    </p:animEffect>
                                  </p:childTnLst>
                                </p:cTn>
                              </p:par>
                            </p:childTnLst>
                          </p:cTn>
                        </p:par>
                        <p:par>
                          <p:cTn id="48" fill="hold">
                            <p:stCondLst>
                              <p:cond delay="4750"/>
                            </p:stCondLst>
                            <p:childTnLst>
                              <p:par>
                                <p:cTn id="49" presetID="2" presetClass="entr" presetSubtype="6"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1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slide(fromLeft)">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Documentation – Time Series</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42947" y="1189121"/>
            <a:ext cx="2150113" cy="1390791"/>
          </a:xfrm>
          <a:prstGeom prst="round2Diag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p:blipFill>
        <p:spPr>
          <a:xfrm>
            <a:off x="3991771" y="1189121"/>
            <a:ext cx="2173500" cy="1390791"/>
          </a:xfrm>
          <a:prstGeom prst="round2DiagRect">
            <a:avLst/>
          </a:prstGeom>
        </p:spPr>
      </p:pic>
      <p:pic>
        <p:nvPicPr>
          <p:cNvPr id="7" name="图片 6"/>
          <p:cNvPicPr>
            <a:picLocks/>
          </p:cNvPicPr>
          <p:nvPr/>
        </p:nvPicPr>
        <p:blipFill>
          <a:blip r:embed="rId5" cstate="print">
            <a:extLst>
              <a:ext uri="{28A0092B-C50C-407E-A947-70E740481C1C}">
                <a14:useLocalDpi xmlns:a14="http://schemas.microsoft.com/office/drawing/2010/main" val="0"/>
              </a:ext>
            </a:extLst>
          </a:blip>
          <a:srcRect/>
          <a:stretch/>
        </p:blipFill>
        <p:spPr>
          <a:xfrm>
            <a:off x="6843553" y="1189122"/>
            <a:ext cx="2173500" cy="1318666"/>
          </a:xfrm>
          <a:prstGeom prst="round2DiagRect">
            <a:avLst/>
          </a:prstGeom>
        </p:spPr>
      </p:pic>
      <p:sp>
        <p:nvSpPr>
          <p:cNvPr id="8" name="右箭头 7"/>
          <p:cNvSpPr/>
          <p:nvPr/>
        </p:nvSpPr>
        <p:spPr>
          <a:xfrm>
            <a:off x="3543772" y="3119036"/>
            <a:ext cx="310535" cy="310523"/>
          </a:xfrm>
          <a:prstGeom prst="rightArrow">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dirty="0">
              <a:ea typeface="微软雅黑" panose="020B0503020204020204" pitchFamily="34" charset="-122"/>
            </a:endParaRPr>
          </a:p>
        </p:txBody>
      </p:sp>
      <p:sp>
        <p:nvSpPr>
          <p:cNvPr id="9" name="右箭头 8"/>
          <p:cNvSpPr/>
          <p:nvPr/>
        </p:nvSpPr>
        <p:spPr>
          <a:xfrm>
            <a:off x="6416216" y="3119036"/>
            <a:ext cx="310535" cy="310523"/>
          </a:xfrm>
          <a:prstGeom prst="rightArrow">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dirty="0">
              <a:ea typeface="微软雅黑" panose="020B0503020204020204" pitchFamily="34" charset="-122"/>
            </a:endParaRPr>
          </a:p>
        </p:txBody>
      </p:sp>
      <p:sp>
        <p:nvSpPr>
          <p:cNvPr id="10" name="矩形 9"/>
          <p:cNvSpPr/>
          <p:nvPr/>
        </p:nvSpPr>
        <p:spPr>
          <a:xfrm rot="10800000" flipV="1">
            <a:off x="1119560" y="2725657"/>
            <a:ext cx="2173500" cy="1211962"/>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spcAft>
                <a:spcPts val="647"/>
              </a:spcAft>
            </a:pPr>
            <a:r>
              <a:rPr lang="en-US" altLang="zh-CN" sz="1300" dirty="0">
                <a:solidFill>
                  <a:schemeClr val="bg1"/>
                </a:solidFill>
                <a:latin typeface="+mj-lt"/>
                <a:ea typeface="微软雅黑" pitchFamily="34" charset="-122"/>
              </a:rPr>
              <a:t>Construct 10 portfolios, restructure them every 5 years by average of median return. Companies below certain thresholds will be dropped out.</a:t>
            </a:r>
            <a:endParaRPr lang="zh-CN" altLang="en-US" sz="1300" dirty="0">
              <a:solidFill>
                <a:schemeClr val="bg1"/>
              </a:solidFill>
              <a:latin typeface="+mj-lt"/>
              <a:ea typeface="微软雅黑" pitchFamily="34" charset="-122"/>
            </a:endParaRPr>
          </a:p>
        </p:txBody>
      </p:sp>
      <p:sp>
        <p:nvSpPr>
          <p:cNvPr id="11" name="矩形 10"/>
          <p:cNvSpPr/>
          <p:nvPr/>
        </p:nvSpPr>
        <p:spPr>
          <a:xfrm rot="10800000" flipV="1">
            <a:off x="3991772" y="2713482"/>
            <a:ext cx="2173500" cy="1728194"/>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spcAft>
                <a:spcPts val="647"/>
              </a:spcAft>
            </a:pPr>
            <a:r>
              <a:rPr lang="en-US" altLang="zh-CN" sz="1300" b="1" dirty="0">
                <a:solidFill>
                  <a:schemeClr val="bg1"/>
                </a:solidFill>
                <a:latin typeface="+mj-lt"/>
                <a:ea typeface="微软雅黑" pitchFamily="34" charset="-122"/>
              </a:rPr>
              <a:t>Corr</a:t>
            </a:r>
            <a:r>
              <a:rPr lang="en-US" altLang="zh-CN" sz="1300" dirty="0">
                <a:solidFill>
                  <a:schemeClr val="bg1"/>
                </a:solidFill>
                <a:latin typeface="+mj-lt"/>
                <a:ea typeface="微软雅黑" pitchFamily="34" charset="-122"/>
              </a:rPr>
              <a:t> – correlation of the new portfolios with the old ones; high Corr indicates that the ratios persist.</a:t>
            </a:r>
          </a:p>
          <a:p>
            <a:pPr algn="just">
              <a:spcAft>
                <a:spcPts val="647"/>
              </a:spcAft>
            </a:pPr>
            <a:r>
              <a:rPr lang="en-US" altLang="zh-CN" sz="1300" b="1" dirty="0">
                <a:solidFill>
                  <a:schemeClr val="bg1"/>
                </a:solidFill>
                <a:latin typeface="+mj-lt"/>
                <a:ea typeface="微软雅黑" pitchFamily="34" charset="-122"/>
              </a:rPr>
              <a:t>Var</a:t>
            </a:r>
            <a:r>
              <a:rPr lang="en-US" altLang="zh-CN" sz="1300" dirty="0">
                <a:solidFill>
                  <a:schemeClr val="bg1"/>
                </a:solidFill>
                <a:latin typeface="+mj-lt"/>
                <a:ea typeface="微软雅黑" pitchFamily="34" charset="-122"/>
              </a:rPr>
              <a:t> – qualify the speed of mean reversion, the higher the Var, the higher volatility of the drivers.</a:t>
            </a:r>
            <a:endParaRPr lang="zh-CN" altLang="en-US" sz="1300" dirty="0">
              <a:solidFill>
                <a:schemeClr val="bg1"/>
              </a:solidFill>
              <a:latin typeface="+mj-lt"/>
              <a:ea typeface="微软雅黑" pitchFamily="34" charset="-122"/>
            </a:endParaRPr>
          </a:p>
        </p:txBody>
      </p:sp>
      <p:sp>
        <p:nvSpPr>
          <p:cNvPr id="12" name="矩形 11"/>
          <p:cNvSpPr/>
          <p:nvPr/>
        </p:nvSpPr>
        <p:spPr>
          <a:xfrm rot="10800000" flipV="1">
            <a:off x="6843554" y="2725656"/>
            <a:ext cx="2173500" cy="2292084"/>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spcAft>
                <a:spcPts val="647"/>
              </a:spcAft>
            </a:pPr>
            <a:r>
              <a:rPr lang="en-US" altLang="zh-CN" sz="1300" dirty="0">
                <a:solidFill>
                  <a:schemeClr val="bg1"/>
                </a:solidFill>
                <a:latin typeface="+mj-lt"/>
                <a:ea typeface="微软雅黑" pitchFamily="34" charset="-122"/>
              </a:rPr>
              <a:t>RE has momentum and converges, but gradually decays.</a:t>
            </a:r>
          </a:p>
          <a:p>
            <a:pPr algn="just">
              <a:spcAft>
                <a:spcPts val="647"/>
              </a:spcAft>
            </a:pPr>
            <a:r>
              <a:rPr lang="en-US" altLang="zh-CN" sz="1300" dirty="0">
                <a:solidFill>
                  <a:schemeClr val="bg1"/>
                </a:solidFill>
                <a:latin typeface="+mj-lt"/>
                <a:ea typeface="微软雅黑" pitchFamily="34" charset="-122"/>
              </a:rPr>
              <a:t>Forecasted RE , </a:t>
            </a:r>
            <a:r>
              <a:rPr lang="en-US" altLang="zh-CN" sz="1300" dirty="0" err="1">
                <a:solidFill>
                  <a:schemeClr val="bg1"/>
                </a:solidFill>
                <a:latin typeface="+mj-lt"/>
                <a:ea typeface="微软雅黑" pitchFamily="34" charset="-122"/>
              </a:rPr>
              <a:t>ReOI</a:t>
            </a:r>
            <a:r>
              <a:rPr lang="en-US" altLang="zh-CN" sz="1300" dirty="0">
                <a:solidFill>
                  <a:schemeClr val="bg1"/>
                </a:solidFill>
                <a:latin typeface="+mj-lt"/>
                <a:ea typeface="微软雅黑" pitchFamily="34" charset="-122"/>
              </a:rPr>
              <a:t> is positive, but the real value is positive, indicating that the assumed equity risk premium is too high, but uncertain about conservative accounting.</a:t>
            </a:r>
            <a:endParaRPr lang="zh-CN" altLang="en-US" sz="1300" dirty="0">
              <a:solidFill>
                <a:schemeClr val="bg1"/>
              </a:solidFill>
              <a:latin typeface="+mj-lt"/>
              <a:ea typeface="微软雅黑" pitchFamily="34" charset="-122"/>
            </a:endParaRPr>
          </a:p>
        </p:txBody>
      </p:sp>
    </p:spTree>
    <p:extLst>
      <p:ext uri="{BB962C8B-B14F-4D97-AF65-F5344CB8AC3E}">
        <p14:creationId xmlns:p14="http://schemas.microsoft.com/office/powerpoint/2010/main" val="24964220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4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4" fill="hold">
                            <p:stCondLst>
                              <p:cond delay="28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300"/>
                            </p:stCondLst>
                            <p:childTnLst>
                              <p:par>
                                <p:cTn id="39" presetID="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38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4300"/>
                            </p:stCondLst>
                            <p:childTnLst>
                              <p:par>
                                <p:cTn id="48" presetID="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0-#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8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 fmla="*/ 0 w 12192000"/>
              <a:gd name="connsiteY0" fmla="*/ 0 h 3249800"/>
              <a:gd name="connsiteX1" fmla="*/ 12192000 w 12192000"/>
              <a:gd name="connsiteY1" fmla="*/ 533400 h 3249800"/>
              <a:gd name="connsiteX2" fmla="*/ 12192000 w 12192000"/>
              <a:gd name="connsiteY2" fmla="*/ 3249800 h 3249800"/>
              <a:gd name="connsiteX3" fmla="*/ 0 w 12192000"/>
              <a:gd name="connsiteY3" fmla="*/ 3249800 h 3249800"/>
              <a:gd name="connsiteX4" fmla="*/ 0 w 12192000"/>
              <a:gd name="connsiteY4" fmla="*/ 0 h 3249800"/>
              <a:gd name="connsiteX0" fmla="*/ 0 w 12192000"/>
              <a:gd name="connsiteY0" fmla="*/ 0 h 3249800"/>
              <a:gd name="connsiteX1" fmla="*/ 12192000 w 12192000"/>
              <a:gd name="connsiteY1" fmla="*/ 533400 h 3249800"/>
              <a:gd name="connsiteX2" fmla="*/ 12192000 w 12192000"/>
              <a:gd name="connsiteY2" fmla="*/ 3249800 h 3249800"/>
              <a:gd name="connsiteX3" fmla="*/ 19050 w 12192000"/>
              <a:gd name="connsiteY3" fmla="*/ 1687700 h 3249800"/>
              <a:gd name="connsiteX4" fmla="*/ 0 w 12192000"/>
              <a:gd name="connsiteY4" fmla="*/ 0 h 3249800"/>
              <a:gd name="connsiteX0" fmla="*/ 0 w 12230100"/>
              <a:gd name="connsiteY0" fmla="*/ 0 h 4583300"/>
              <a:gd name="connsiteX1" fmla="*/ 12192000 w 12230100"/>
              <a:gd name="connsiteY1" fmla="*/ 5334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30100"/>
              <a:gd name="connsiteY0" fmla="*/ 0 h 4583300"/>
              <a:gd name="connsiteX1" fmla="*/ 12211050 w 12230100"/>
              <a:gd name="connsiteY1" fmla="*/ 20193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3935600"/>
              <a:gd name="connsiteX1" fmla="*/ 12211050 w 12249150"/>
              <a:gd name="connsiteY1" fmla="*/ 18859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49150 w 12249150"/>
              <a:gd name="connsiteY1" fmla="*/ 14287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68200"/>
              <a:gd name="connsiteY0" fmla="*/ 0 h 3935600"/>
              <a:gd name="connsiteX1" fmla="*/ 12268200 w 12268200"/>
              <a:gd name="connsiteY1" fmla="*/ 1104900 h 3935600"/>
              <a:gd name="connsiteX2" fmla="*/ 12249150 w 12268200"/>
              <a:gd name="connsiteY2" fmla="*/ 3935600 h 3935600"/>
              <a:gd name="connsiteX3" fmla="*/ 19050 w 12268200"/>
              <a:gd name="connsiteY3" fmla="*/ 1554350 h 3935600"/>
              <a:gd name="connsiteX4" fmla="*/ 0 w 1226820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44450 w 12249150"/>
              <a:gd name="connsiteY3" fmla="*/ 1554350 h 3935600"/>
              <a:gd name="connsiteX4" fmla="*/ 0 w 12249150"/>
              <a:gd name="connsiteY4" fmla="*/ 0 h 3935600"/>
              <a:gd name="connsiteX0" fmla="*/ 0 w 12217400"/>
              <a:gd name="connsiteY0" fmla="*/ 0 h 3922900"/>
              <a:gd name="connsiteX1" fmla="*/ 12205970 w 12217400"/>
              <a:gd name="connsiteY1" fmla="*/ 1076960 h 3922900"/>
              <a:gd name="connsiteX2" fmla="*/ 12217400 w 12217400"/>
              <a:gd name="connsiteY2" fmla="*/ 3922900 h 3922900"/>
              <a:gd name="connsiteX3" fmla="*/ 12700 w 12217400"/>
              <a:gd name="connsiteY3" fmla="*/ 1541650 h 3922900"/>
              <a:gd name="connsiteX4" fmla="*/ 0 w 12217400"/>
              <a:gd name="connsiteY4" fmla="*/ 0 h 3922900"/>
              <a:gd name="connsiteX0" fmla="*/ 0 w 12217400"/>
              <a:gd name="connsiteY0" fmla="*/ 0 h 3922900"/>
              <a:gd name="connsiteX1" fmla="*/ 12205970 w 12217400"/>
              <a:gd name="connsiteY1" fmla="*/ 1076960 h 3922900"/>
              <a:gd name="connsiteX2" fmla="*/ 12217400 w 12217400"/>
              <a:gd name="connsiteY2" fmla="*/ 3922900 h 3922900"/>
              <a:gd name="connsiteX3" fmla="*/ 6350 w 12217400"/>
              <a:gd name="connsiteY3" fmla="*/ 1541650 h 3922900"/>
              <a:gd name="connsiteX4" fmla="*/ 0 w 12217400"/>
              <a:gd name="connsiteY4" fmla="*/ 0 h 392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 fmla="*/ 15499 w 12192305"/>
              <a:gd name="connsiteY0" fmla="*/ 43395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15499 w 12192305"/>
              <a:gd name="connsiteY4" fmla="*/ 433952 h 1487838"/>
              <a:gd name="connsiteX0" fmla="*/ 7879 w 12192305"/>
              <a:gd name="connsiteY0" fmla="*/ 42633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7879 w 12192305"/>
              <a:gd name="connsiteY4" fmla="*/ 426332 h 1487838"/>
              <a:gd name="connsiteX0" fmla="*/ 361 w 12200027"/>
              <a:gd name="connsiteY0" fmla="*/ 42633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26332 h 1487838"/>
              <a:gd name="connsiteX0" fmla="*/ 361 w 12200027"/>
              <a:gd name="connsiteY0" fmla="*/ 43395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33952 h 1487838"/>
              <a:gd name="connsiteX0" fmla="*/ 790 w 12192836"/>
              <a:gd name="connsiteY0" fmla="*/ 426332 h 1487838"/>
              <a:gd name="connsiteX1" fmla="*/ 12192836 w 12192836"/>
              <a:gd name="connsiteY1" fmla="*/ 0 h 1487838"/>
              <a:gd name="connsiteX2" fmla="*/ 12192836 w 12192836"/>
              <a:gd name="connsiteY2" fmla="*/ 1487838 h 1487838"/>
              <a:gd name="connsiteX3" fmla="*/ 531 w 12192836"/>
              <a:gd name="connsiteY3" fmla="*/ 1487838 h 1487838"/>
              <a:gd name="connsiteX4" fmla="*/ 790 w 12192836"/>
              <a:gd name="connsiteY4" fmla="*/ 426332 h 1487838"/>
              <a:gd name="connsiteX0" fmla="*/ 790 w 12200456"/>
              <a:gd name="connsiteY0" fmla="*/ 1767452 h 2828958"/>
              <a:gd name="connsiteX1" fmla="*/ 12200456 w 12200456"/>
              <a:gd name="connsiteY1" fmla="*/ 0 h 2828958"/>
              <a:gd name="connsiteX2" fmla="*/ 12192836 w 12200456"/>
              <a:gd name="connsiteY2" fmla="*/ 282895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31257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445928 h 2828958"/>
              <a:gd name="connsiteX3" fmla="*/ 531 w 12200456"/>
              <a:gd name="connsiteY3" fmla="*/ 2828958 h 2828958"/>
              <a:gd name="connsiteX4" fmla="*/ 790 w 12200456"/>
              <a:gd name="connsiteY4" fmla="*/ 1767452 h 2828958"/>
              <a:gd name="connsiteX0" fmla="*/ 116 w 12199782"/>
              <a:gd name="connsiteY0" fmla="*/ 17674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767452 h 2619408"/>
              <a:gd name="connsiteX0" fmla="*/ 116 w 12199782"/>
              <a:gd name="connsiteY0" fmla="*/ 16150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615052 h 2619408"/>
              <a:gd name="connsiteX0" fmla="*/ 789 w 12200455"/>
              <a:gd name="connsiteY0" fmla="*/ 1615052 h 2638458"/>
              <a:gd name="connsiteX1" fmla="*/ 12200455 w 12200455"/>
              <a:gd name="connsiteY1" fmla="*/ 0 h 2638458"/>
              <a:gd name="connsiteX2" fmla="*/ 12200455 w 12200455"/>
              <a:gd name="connsiteY2" fmla="*/ 1445928 h 2638458"/>
              <a:gd name="connsiteX3" fmla="*/ 530 w 12200455"/>
              <a:gd name="connsiteY3" fmla="*/ 2638458 h 2638458"/>
              <a:gd name="connsiteX4" fmla="*/ 789 w 12200455"/>
              <a:gd name="connsiteY4" fmla="*/ 1615052 h 2638458"/>
              <a:gd name="connsiteX0" fmla="*/ 789 w 12200455"/>
              <a:gd name="connsiteY0" fmla="*/ 1615052 h 2638458"/>
              <a:gd name="connsiteX1" fmla="*/ 12200455 w 12200455"/>
              <a:gd name="connsiteY1" fmla="*/ 0 h 2638458"/>
              <a:gd name="connsiteX2" fmla="*/ 12200455 w 12200455"/>
              <a:gd name="connsiteY2" fmla="*/ 1792770 h 2638458"/>
              <a:gd name="connsiteX3" fmla="*/ 530 w 12200455"/>
              <a:gd name="connsiteY3" fmla="*/ 2638458 h 2638458"/>
              <a:gd name="connsiteX4" fmla="*/ 789 w 12200455"/>
              <a:gd name="connsiteY4" fmla="*/ 1615052 h 263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 fmla="*/ 0 w 12195175"/>
              <a:gd name="connsiteY0" fmla="*/ 609600 h 1400013"/>
              <a:gd name="connsiteX1" fmla="*/ 12195175 w 12195175"/>
              <a:gd name="connsiteY1" fmla="*/ 0 h 1400013"/>
              <a:gd name="connsiteX2" fmla="*/ 12192000 w 12195175"/>
              <a:gd name="connsiteY2" fmla="*/ 1400013 h 1400013"/>
              <a:gd name="connsiteX3" fmla="*/ 0 w 12195175"/>
              <a:gd name="connsiteY3" fmla="*/ 1400013 h 1400013"/>
              <a:gd name="connsiteX4" fmla="*/ 0 w 1219517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857573 h 1647986"/>
              <a:gd name="connsiteX1" fmla="*/ 12192000 w 12192305"/>
              <a:gd name="connsiteY1" fmla="*/ 0 h 1647986"/>
              <a:gd name="connsiteX2" fmla="*/ 12192000 w 12192305"/>
              <a:gd name="connsiteY2" fmla="*/ 1647986 h 1647986"/>
              <a:gd name="connsiteX3" fmla="*/ 0 w 12192305"/>
              <a:gd name="connsiteY3" fmla="*/ 1647986 h 1647986"/>
              <a:gd name="connsiteX4" fmla="*/ 0 w 12192305"/>
              <a:gd name="connsiteY4" fmla="*/ 857573 h 1647986"/>
              <a:gd name="connsiteX0" fmla="*/ 0 w 12199700"/>
              <a:gd name="connsiteY0" fmla="*/ 857573 h 1647986"/>
              <a:gd name="connsiteX1" fmla="*/ 12192000 w 12199700"/>
              <a:gd name="connsiteY1" fmla="*/ 0 h 1647986"/>
              <a:gd name="connsiteX2" fmla="*/ 12199620 w 12199700"/>
              <a:gd name="connsiteY2" fmla="*/ 1647986 h 1647986"/>
              <a:gd name="connsiteX3" fmla="*/ 0 w 12199700"/>
              <a:gd name="connsiteY3" fmla="*/ 1647986 h 1647986"/>
              <a:gd name="connsiteX4" fmla="*/ 0 w 12199700"/>
              <a:gd name="connsiteY4" fmla="*/ 857573 h 1647986"/>
              <a:gd name="connsiteX0" fmla="*/ 0 w 12199925"/>
              <a:gd name="connsiteY0" fmla="*/ 857573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0 w 12199925"/>
              <a:gd name="connsiteY4" fmla="*/ 857573 h 1647986"/>
              <a:gd name="connsiteX0" fmla="*/ 14515 w 12199925"/>
              <a:gd name="connsiteY0" fmla="*/ 567287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14515 w 12199925"/>
              <a:gd name="connsiteY4" fmla="*/ 567287 h 16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679702" y="2069482"/>
            <a:ext cx="4793861" cy="623248"/>
          </a:xfrm>
          <a:prstGeom prst="rect">
            <a:avLst/>
          </a:prstGeom>
          <a:noFill/>
        </p:spPr>
        <p:txBody>
          <a:bodyPr wrap="square" lIns="68580" tIns="34290" rIns="68580" bIns="34290" rtlCol="0">
            <a:spAutoFit/>
          </a:bodyPr>
          <a:lstStyle/>
          <a:p>
            <a:pPr algn="ctr"/>
            <a:r>
              <a:rPr lang="en-US" altLang="zh-CN" sz="3600" b="1" dirty="0">
                <a:solidFill>
                  <a:schemeClr val="bg1"/>
                </a:solidFill>
                <a:ea typeface="微软雅黑" panose="020B0503020204020204" pitchFamily="34" charset="-122"/>
                <a:cs typeface="+mn-ea"/>
                <a:sym typeface="+mn-lt"/>
              </a:rPr>
              <a:t>Summary and Reflection</a:t>
            </a:r>
            <a:endParaRPr lang="zh-CN" altLang="en-US" sz="3600" b="1" dirty="0">
              <a:solidFill>
                <a:schemeClr val="bg1"/>
              </a:solidFill>
              <a:ea typeface="微软雅黑" panose="020B0503020204020204" pitchFamily="34" charset="-122"/>
              <a:cs typeface="+mn-ea"/>
              <a:sym typeface="+mn-lt"/>
            </a:endParaRP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headEnd/>
              <a:tailEnd/>
            </a:ln>
          </p:spPr>
          <p:txBody>
            <a:bodyPr lIns="68589" tIns="34295" rIns="68589" bIns="34295" anchor="ctr"/>
            <a:lstStyle/>
            <a:p>
              <a:pPr algn="ctr" eaLnBrk="1" hangingPunct="1">
                <a:buFont typeface="Arial" pitchFamily="34" charset="0"/>
                <a:buNone/>
              </a:pPr>
              <a:endParaRPr lang="zh-CN" altLang="zh-CN" dirty="0">
                <a:latin typeface="微软雅黑" panose="020B0503020204020204" pitchFamily="34" charset="-122"/>
                <a:ea typeface="微软雅黑" panose="020B0503020204020204" pitchFamily="34" charset="-122"/>
                <a:sym typeface="宋体"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headEnd/>
              <a:tailEnd/>
            </a:ln>
          </p:spPr>
          <p:txBody>
            <a:bodyPr wrap="square" lIns="68589" tIns="34295" rIns="68589" bIns="34295">
              <a:spAutoFit/>
            </a:bodyPr>
            <a:lstStyle/>
            <a:p>
              <a:pPr algn="ctr" eaLnBrk="1" hangingPunct="1">
                <a:buFont typeface="Arial" pitchFamily="34" charset="0"/>
                <a:buNone/>
              </a:pPr>
              <a:r>
                <a:rPr lang="en-US" altLang="zh-CN" sz="2800" b="1" dirty="0">
                  <a:solidFill>
                    <a:schemeClr val="bg1"/>
                  </a:solidFill>
                  <a:latin typeface="Adobe Gothic Std B" pitchFamily="34" charset="-128"/>
                  <a:ea typeface="Adobe Gothic Std B" pitchFamily="34" charset="-128"/>
                </a:rPr>
                <a:t>PART  4</a:t>
              </a:r>
              <a:endParaRPr lang="zh-CN" altLang="en-US" sz="2800" dirty="0">
                <a:solidFill>
                  <a:schemeClr val="bg1"/>
                </a:solidFill>
                <a:latin typeface="Adobe Gothic Std B" pitchFamily="34" charset="-128"/>
                <a:ea typeface="微软雅黑" panose="020B0503020204020204" pitchFamily="34" charset="-122"/>
              </a:endParaRPr>
            </a:p>
          </p:txBody>
        </p:sp>
      </p:grpSp>
    </p:spTree>
    <p:extLst>
      <p:ext uri="{BB962C8B-B14F-4D97-AF65-F5344CB8AC3E}">
        <p14:creationId xmlns:p14="http://schemas.microsoft.com/office/powerpoint/2010/main" val="131937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Summary and Reflection</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任意多边形 4"/>
          <p:cNvSpPr/>
          <p:nvPr/>
        </p:nvSpPr>
        <p:spPr>
          <a:xfrm flipV="1">
            <a:off x="3969517" y="2771249"/>
            <a:ext cx="512695" cy="1174067"/>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52E65"/>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3152" tIns="46576" rIns="93152" bIns="46576" anchor="ctr"/>
          <a:lstStyle/>
          <a:p>
            <a:pPr algn="ctr">
              <a:defRPr/>
            </a:pPr>
            <a:endParaRPr lang="zh-CN" altLang="en-US" dirty="0">
              <a:solidFill>
                <a:prstClr val="black"/>
              </a:solidFill>
              <a:ea typeface="微软雅黑" panose="020B0503020204020204" pitchFamily="34" charset="-122"/>
            </a:endParaRPr>
          </a:p>
        </p:txBody>
      </p:sp>
      <p:sp>
        <p:nvSpPr>
          <p:cNvPr id="6" name="任意多边形 5"/>
          <p:cNvSpPr/>
          <p:nvPr/>
        </p:nvSpPr>
        <p:spPr>
          <a:xfrm flipH="1">
            <a:off x="5483338" y="1718468"/>
            <a:ext cx="512695" cy="1174067"/>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52E65"/>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3152" tIns="46576" rIns="93152" bIns="46576" anchor="ctr"/>
          <a:lstStyle/>
          <a:p>
            <a:pPr algn="ctr">
              <a:defRPr/>
            </a:pPr>
            <a:endParaRPr lang="zh-CN" altLang="en-US" dirty="0">
              <a:solidFill>
                <a:prstClr val="black"/>
              </a:solidFill>
              <a:ea typeface="微软雅黑" panose="020B0503020204020204" pitchFamily="34" charset="-122"/>
            </a:endParaRPr>
          </a:p>
        </p:txBody>
      </p:sp>
      <p:grpSp>
        <p:nvGrpSpPr>
          <p:cNvPr id="7" name="组合 6"/>
          <p:cNvGrpSpPr>
            <a:grpSpLocks/>
          </p:cNvGrpSpPr>
          <p:nvPr/>
        </p:nvGrpSpPr>
        <p:grpSpPr bwMode="auto">
          <a:xfrm>
            <a:off x="1551608" y="2012793"/>
            <a:ext cx="3593708" cy="1211263"/>
            <a:chOff x="1334679" y="2997346"/>
            <a:chExt cx="3527313" cy="1188323"/>
          </a:xfrm>
          <a:solidFill>
            <a:srgbClr val="052E65"/>
          </a:solidFill>
        </p:grpSpPr>
        <p:sp>
          <p:nvSpPr>
            <p:cNvPr id="8" name="Freeform 12"/>
            <p:cNvSpPr>
              <a:spLocks/>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 fmla="*/ 10000 w 10000"/>
                <a:gd name="connsiteY0" fmla="*/ 4267 h 9999"/>
                <a:gd name="connsiteX1" fmla="*/ 8669 w 10000"/>
                <a:gd name="connsiteY1" fmla="*/ 7320 h 9999"/>
                <a:gd name="connsiteX2" fmla="*/ 3291 w 10000"/>
                <a:gd name="connsiteY2" fmla="*/ 6271 h 9999"/>
                <a:gd name="connsiteX3" fmla="*/ 3741 w 10000"/>
                <a:gd name="connsiteY3" fmla="*/ 8465 h 9999"/>
                <a:gd name="connsiteX4" fmla="*/ 248 w 10000"/>
                <a:gd name="connsiteY4" fmla="*/ 9705 h 9999"/>
                <a:gd name="connsiteX5" fmla="*/ 280 w 10000"/>
                <a:gd name="connsiteY5" fmla="*/ 4037 h 9999"/>
                <a:gd name="connsiteX6" fmla="*/ 2409 w 10000"/>
                <a:gd name="connsiteY6" fmla="*/ 3219 h 9999"/>
                <a:gd name="connsiteX7" fmla="*/ 10000 w 10000"/>
                <a:gd name="connsiteY7" fmla="*/ 4267 h 9999"/>
                <a:gd name="connsiteX0" fmla="*/ 9753 w 9753"/>
                <a:gd name="connsiteY0" fmla="*/ 4267 h 10085"/>
                <a:gd name="connsiteX1" fmla="*/ 8422 w 9753"/>
                <a:gd name="connsiteY1" fmla="*/ 7321 h 10085"/>
                <a:gd name="connsiteX2" fmla="*/ 3044 w 9753"/>
                <a:gd name="connsiteY2" fmla="*/ 6272 h 10085"/>
                <a:gd name="connsiteX3" fmla="*/ 3494 w 9753"/>
                <a:gd name="connsiteY3" fmla="*/ 8466 h 10085"/>
                <a:gd name="connsiteX4" fmla="*/ 1 w 9753"/>
                <a:gd name="connsiteY4" fmla="*/ 9706 h 10085"/>
                <a:gd name="connsiteX5" fmla="*/ 33 w 9753"/>
                <a:gd name="connsiteY5" fmla="*/ 4037 h 10085"/>
                <a:gd name="connsiteX6" fmla="*/ 2162 w 9753"/>
                <a:gd name="connsiteY6" fmla="*/ 3219 h 10085"/>
                <a:gd name="connsiteX7" fmla="*/ 9753 w 9753"/>
                <a:gd name="connsiteY7" fmla="*/ 4267 h 10085"/>
                <a:gd name="connsiteX0" fmla="*/ 10000 w 10000"/>
                <a:gd name="connsiteY0" fmla="*/ 4231 h 9624"/>
                <a:gd name="connsiteX1" fmla="*/ 8635 w 10000"/>
                <a:gd name="connsiteY1" fmla="*/ 7259 h 9624"/>
                <a:gd name="connsiteX2" fmla="*/ 3121 w 10000"/>
                <a:gd name="connsiteY2" fmla="*/ 6219 h 9624"/>
                <a:gd name="connsiteX3" fmla="*/ 3582 w 10000"/>
                <a:gd name="connsiteY3" fmla="*/ 8395 h 9624"/>
                <a:gd name="connsiteX4" fmla="*/ 1 w 10000"/>
                <a:gd name="connsiteY4" fmla="*/ 9624 h 9624"/>
                <a:gd name="connsiteX5" fmla="*/ 34 w 10000"/>
                <a:gd name="connsiteY5" fmla="*/ 4003 h 9624"/>
                <a:gd name="connsiteX6" fmla="*/ 2217 w 10000"/>
                <a:gd name="connsiteY6" fmla="*/ 3192 h 9624"/>
                <a:gd name="connsiteX7" fmla="*/ 10000 w 10000"/>
                <a:gd name="connsiteY7" fmla="*/ 4231 h 9624"/>
                <a:gd name="connsiteX0" fmla="*/ 10258 w 10258"/>
                <a:gd name="connsiteY0" fmla="*/ 4487 h 10238"/>
                <a:gd name="connsiteX1" fmla="*/ 8893 w 10258"/>
                <a:gd name="connsiteY1" fmla="*/ 7634 h 10238"/>
                <a:gd name="connsiteX2" fmla="*/ 3379 w 10258"/>
                <a:gd name="connsiteY2" fmla="*/ 6553 h 10238"/>
                <a:gd name="connsiteX3" fmla="*/ 3840 w 10258"/>
                <a:gd name="connsiteY3" fmla="*/ 8814 h 10238"/>
                <a:gd name="connsiteX4" fmla="*/ 259 w 10258"/>
                <a:gd name="connsiteY4" fmla="*/ 10091 h 10238"/>
                <a:gd name="connsiteX5" fmla="*/ 278 w 10258"/>
                <a:gd name="connsiteY5" fmla="*/ 6434 h 10238"/>
                <a:gd name="connsiteX6" fmla="*/ 2475 w 10258"/>
                <a:gd name="connsiteY6" fmla="*/ 3408 h 10238"/>
                <a:gd name="connsiteX7" fmla="*/ 10258 w 10258"/>
                <a:gd name="connsiteY7" fmla="*/ 4487 h 10238"/>
                <a:gd name="connsiteX0" fmla="*/ 10012 w 10012"/>
                <a:gd name="connsiteY0" fmla="*/ 4487 h 10214"/>
                <a:gd name="connsiteX1" fmla="*/ 8647 w 10012"/>
                <a:gd name="connsiteY1" fmla="*/ 7634 h 10214"/>
                <a:gd name="connsiteX2" fmla="*/ 3133 w 10012"/>
                <a:gd name="connsiteY2" fmla="*/ 6553 h 10214"/>
                <a:gd name="connsiteX3" fmla="*/ 3594 w 10012"/>
                <a:gd name="connsiteY3" fmla="*/ 8814 h 10214"/>
                <a:gd name="connsiteX4" fmla="*/ 13 w 10012"/>
                <a:gd name="connsiteY4" fmla="*/ 10091 h 10214"/>
                <a:gd name="connsiteX5" fmla="*/ 32 w 10012"/>
                <a:gd name="connsiteY5" fmla="*/ 6434 h 10214"/>
                <a:gd name="connsiteX6" fmla="*/ 2229 w 10012"/>
                <a:gd name="connsiteY6" fmla="*/ 3408 h 10214"/>
                <a:gd name="connsiteX7" fmla="*/ 10012 w 10012"/>
                <a:gd name="connsiteY7" fmla="*/ 4487 h 10214"/>
                <a:gd name="connsiteX0" fmla="*/ 10013 w 10013"/>
                <a:gd name="connsiteY0" fmla="*/ 4487 h 10091"/>
                <a:gd name="connsiteX1" fmla="*/ 8648 w 10013"/>
                <a:gd name="connsiteY1" fmla="*/ 7634 h 10091"/>
                <a:gd name="connsiteX2" fmla="*/ 3134 w 10013"/>
                <a:gd name="connsiteY2" fmla="*/ 6553 h 10091"/>
                <a:gd name="connsiteX3" fmla="*/ 3595 w 10013"/>
                <a:gd name="connsiteY3" fmla="*/ 8814 h 10091"/>
                <a:gd name="connsiteX4" fmla="*/ 14 w 10013"/>
                <a:gd name="connsiteY4" fmla="*/ 10091 h 10091"/>
                <a:gd name="connsiteX5" fmla="*/ 33 w 10013"/>
                <a:gd name="connsiteY5" fmla="*/ 6434 h 10091"/>
                <a:gd name="connsiteX6" fmla="*/ 2230 w 10013"/>
                <a:gd name="connsiteY6" fmla="*/ 3408 h 10091"/>
                <a:gd name="connsiteX7" fmla="*/ 10013 w 10013"/>
                <a:gd name="connsiteY7" fmla="*/ 4487 h 10091"/>
                <a:gd name="connsiteX0" fmla="*/ 10013 w 10013"/>
                <a:gd name="connsiteY0" fmla="*/ 4487 h 10091"/>
                <a:gd name="connsiteX1" fmla="*/ 8648 w 10013"/>
                <a:gd name="connsiteY1" fmla="*/ 7634 h 10091"/>
                <a:gd name="connsiteX2" fmla="*/ 3134 w 10013"/>
                <a:gd name="connsiteY2" fmla="*/ 6553 h 10091"/>
                <a:gd name="connsiteX3" fmla="*/ 3595 w 10013"/>
                <a:gd name="connsiteY3" fmla="*/ 8814 h 10091"/>
                <a:gd name="connsiteX4" fmla="*/ 14 w 10013"/>
                <a:gd name="connsiteY4" fmla="*/ 10091 h 10091"/>
                <a:gd name="connsiteX5" fmla="*/ 33 w 10013"/>
                <a:gd name="connsiteY5" fmla="*/ 6434 h 10091"/>
                <a:gd name="connsiteX6" fmla="*/ 2230 w 10013"/>
                <a:gd name="connsiteY6" fmla="*/ 3408 h 10091"/>
                <a:gd name="connsiteX7" fmla="*/ 10013 w 10013"/>
                <a:gd name="connsiteY7" fmla="*/ 4487 h 1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9" name="Freeform 12"/>
            <p:cNvSpPr>
              <a:spLocks/>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10" name="任意多边形 9"/>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11" name="任意多边形 10"/>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grpSp>
      <p:grpSp>
        <p:nvGrpSpPr>
          <p:cNvPr id="12" name="组合 11"/>
          <p:cNvGrpSpPr/>
          <p:nvPr/>
        </p:nvGrpSpPr>
        <p:grpSpPr>
          <a:xfrm>
            <a:off x="4813763" y="2556163"/>
            <a:ext cx="3346257" cy="936344"/>
            <a:chOff x="4287378" y="2371018"/>
            <a:chExt cx="3103775" cy="868524"/>
          </a:xfrm>
          <a:solidFill>
            <a:srgbClr val="052E65"/>
          </a:solidFill>
        </p:grpSpPr>
        <p:sp>
          <p:nvSpPr>
            <p:cNvPr id="13" name="任意多边形 12"/>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grpSp>
          <p:nvGrpSpPr>
            <p:cNvPr id="14" name="组合 13"/>
            <p:cNvGrpSpPr/>
            <p:nvPr/>
          </p:nvGrpSpPr>
          <p:grpSpPr>
            <a:xfrm>
              <a:off x="4287378" y="2371018"/>
              <a:ext cx="3103775" cy="868524"/>
              <a:chOff x="4287378" y="2371018"/>
              <a:chExt cx="3103775" cy="868524"/>
            </a:xfrm>
            <a:grpFill/>
          </p:grpSpPr>
          <p:sp>
            <p:nvSpPr>
              <p:cNvPr id="16" name="Freeform 7"/>
              <p:cNvSpPr>
                <a:spLocks/>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 fmla="*/ 374 w 9591"/>
                  <a:gd name="connsiteY0" fmla="*/ 749 h 10000"/>
                  <a:gd name="connsiteX1" fmla="*/ 233 w 9591"/>
                  <a:gd name="connsiteY1" fmla="*/ 4632 h 10000"/>
                  <a:gd name="connsiteX2" fmla="*/ 3635 w 9591"/>
                  <a:gd name="connsiteY2" fmla="*/ 9976 h 10000"/>
                  <a:gd name="connsiteX3" fmla="*/ 8131 w 9591"/>
                  <a:gd name="connsiteY3" fmla="*/ 6325 h 10000"/>
                  <a:gd name="connsiteX4" fmla="*/ 8761 w 9591"/>
                  <a:gd name="connsiteY4" fmla="*/ 7928 h 10000"/>
                  <a:gd name="connsiteX5" fmla="*/ 9591 w 9591"/>
                  <a:gd name="connsiteY5" fmla="*/ 0 h 10000"/>
                  <a:gd name="connsiteX6" fmla="*/ 6289 w 9591"/>
                  <a:gd name="connsiteY6" fmla="*/ 1068 h 10000"/>
                  <a:gd name="connsiteX7" fmla="*/ 6870 w 9591"/>
                  <a:gd name="connsiteY7" fmla="*/ 2940 h 10000"/>
                  <a:gd name="connsiteX8" fmla="*/ 4414 w 9591"/>
                  <a:gd name="connsiteY8" fmla="*/ 4989 h 10000"/>
                  <a:gd name="connsiteX9" fmla="*/ 374 w 9591"/>
                  <a:gd name="connsiteY9" fmla="*/ 749 h 10000"/>
                  <a:gd name="connsiteX0" fmla="*/ 164 w 9774"/>
                  <a:gd name="connsiteY0" fmla="*/ 749 h 10000"/>
                  <a:gd name="connsiteX1" fmla="*/ 17 w 9774"/>
                  <a:gd name="connsiteY1" fmla="*/ 4632 h 10000"/>
                  <a:gd name="connsiteX2" fmla="*/ 3564 w 9774"/>
                  <a:gd name="connsiteY2" fmla="*/ 9976 h 10000"/>
                  <a:gd name="connsiteX3" fmla="*/ 8252 w 9774"/>
                  <a:gd name="connsiteY3" fmla="*/ 6325 h 10000"/>
                  <a:gd name="connsiteX4" fmla="*/ 8909 w 9774"/>
                  <a:gd name="connsiteY4" fmla="*/ 7928 h 10000"/>
                  <a:gd name="connsiteX5" fmla="*/ 9774 w 9774"/>
                  <a:gd name="connsiteY5" fmla="*/ 0 h 10000"/>
                  <a:gd name="connsiteX6" fmla="*/ 6331 w 9774"/>
                  <a:gd name="connsiteY6" fmla="*/ 1068 h 10000"/>
                  <a:gd name="connsiteX7" fmla="*/ 6937 w 9774"/>
                  <a:gd name="connsiteY7" fmla="*/ 2940 h 10000"/>
                  <a:gd name="connsiteX8" fmla="*/ 4376 w 9774"/>
                  <a:gd name="connsiteY8" fmla="*/ 4989 h 10000"/>
                  <a:gd name="connsiteX9" fmla="*/ 164 w 9774"/>
                  <a:gd name="connsiteY9" fmla="*/ 749 h 10000"/>
                  <a:gd name="connsiteX0" fmla="*/ 336 w 10260"/>
                  <a:gd name="connsiteY0" fmla="*/ 576 h 10000"/>
                  <a:gd name="connsiteX1" fmla="*/ 277 w 10260"/>
                  <a:gd name="connsiteY1" fmla="*/ 4632 h 10000"/>
                  <a:gd name="connsiteX2" fmla="*/ 3906 w 10260"/>
                  <a:gd name="connsiteY2" fmla="*/ 9976 h 10000"/>
                  <a:gd name="connsiteX3" fmla="*/ 8703 w 10260"/>
                  <a:gd name="connsiteY3" fmla="*/ 6325 h 10000"/>
                  <a:gd name="connsiteX4" fmla="*/ 9375 w 10260"/>
                  <a:gd name="connsiteY4" fmla="*/ 7928 h 10000"/>
                  <a:gd name="connsiteX5" fmla="*/ 10260 w 10260"/>
                  <a:gd name="connsiteY5" fmla="*/ 0 h 10000"/>
                  <a:gd name="connsiteX6" fmla="*/ 6737 w 10260"/>
                  <a:gd name="connsiteY6" fmla="*/ 1068 h 10000"/>
                  <a:gd name="connsiteX7" fmla="*/ 7357 w 10260"/>
                  <a:gd name="connsiteY7" fmla="*/ 2940 h 10000"/>
                  <a:gd name="connsiteX8" fmla="*/ 4737 w 10260"/>
                  <a:gd name="connsiteY8" fmla="*/ 4989 h 10000"/>
                  <a:gd name="connsiteX9" fmla="*/ 336 w 10260"/>
                  <a:gd name="connsiteY9" fmla="*/ 576 h 10000"/>
                  <a:gd name="connsiteX0" fmla="*/ 255 w 10179"/>
                  <a:gd name="connsiteY0" fmla="*/ 576 h 10000"/>
                  <a:gd name="connsiteX1" fmla="*/ 196 w 10179"/>
                  <a:gd name="connsiteY1" fmla="*/ 4632 h 10000"/>
                  <a:gd name="connsiteX2" fmla="*/ 3825 w 10179"/>
                  <a:gd name="connsiteY2" fmla="*/ 9976 h 10000"/>
                  <a:gd name="connsiteX3" fmla="*/ 8622 w 10179"/>
                  <a:gd name="connsiteY3" fmla="*/ 6325 h 10000"/>
                  <a:gd name="connsiteX4" fmla="*/ 9294 w 10179"/>
                  <a:gd name="connsiteY4" fmla="*/ 7928 h 10000"/>
                  <a:gd name="connsiteX5" fmla="*/ 10179 w 10179"/>
                  <a:gd name="connsiteY5" fmla="*/ 0 h 10000"/>
                  <a:gd name="connsiteX6" fmla="*/ 6656 w 10179"/>
                  <a:gd name="connsiteY6" fmla="*/ 1068 h 10000"/>
                  <a:gd name="connsiteX7" fmla="*/ 7276 w 10179"/>
                  <a:gd name="connsiteY7" fmla="*/ 2940 h 10000"/>
                  <a:gd name="connsiteX8" fmla="*/ 4656 w 10179"/>
                  <a:gd name="connsiteY8" fmla="*/ 4989 h 10000"/>
                  <a:gd name="connsiteX9" fmla="*/ 255 w 10179"/>
                  <a:gd name="connsiteY9" fmla="*/ 576 h 10000"/>
                  <a:gd name="connsiteX0" fmla="*/ 81 w 10005"/>
                  <a:gd name="connsiteY0" fmla="*/ 576 h 10000"/>
                  <a:gd name="connsiteX1" fmla="*/ 22 w 10005"/>
                  <a:gd name="connsiteY1" fmla="*/ 4632 h 10000"/>
                  <a:gd name="connsiteX2" fmla="*/ 3651 w 10005"/>
                  <a:gd name="connsiteY2" fmla="*/ 9976 h 10000"/>
                  <a:gd name="connsiteX3" fmla="*/ 8448 w 10005"/>
                  <a:gd name="connsiteY3" fmla="*/ 6325 h 10000"/>
                  <a:gd name="connsiteX4" fmla="*/ 9120 w 10005"/>
                  <a:gd name="connsiteY4" fmla="*/ 7928 h 10000"/>
                  <a:gd name="connsiteX5" fmla="*/ 10005 w 10005"/>
                  <a:gd name="connsiteY5" fmla="*/ 0 h 10000"/>
                  <a:gd name="connsiteX6" fmla="*/ 6482 w 10005"/>
                  <a:gd name="connsiteY6" fmla="*/ 1068 h 10000"/>
                  <a:gd name="connsiteX7" fmla="*/ 7102 w 10005"/>
                  <a:gd name="connsiteY7" fmla="*/ 2940 h 10000"/>
                  <a:gd name="connsiteX8" fmla="*/ 4482 w 10005"/>
                  <a:gd name="connsiteY8" fmla="*/ 4989 h 10000"/>
                  <a:gd name="connsiteX9" fmla="*/ 81 w 10005"/>
                  <a:gd name="connsiteY9" fmla="*/ 576 h 10000"/>
                  <a:gd name="connsiteX0" fmla="*/ 56 w 9980"/>
                  <a:gd name="connsiteY0" fmla="*/ 576 h 9995"/>
                  <a:gd name="connsiteX1" fmla="*/ 66 w 9980"/>
                  <a:gd name="connsiteY1" fmla="*/ 4920 h 9995"/>
                  <a:gd name="connsiteX2" fmla="*/ 3626 w 9980"/>
                  <a:gd name="connsiteY2" fmla="*/ 9976 h 9995"/>
                  <a:gd name="connsiteX3" fmla="*/ 8423 w 9980"/>
                  <a:gd name="connsiteY3" fmla="*/ 6325 h 9995"/>
                  <a:gd name="connsiteX4" fmla="*/ 9095 w 9980"/>
                  <a:gd name="connsiteY4" fmla="*/ 7928 h 9995"/>
                  <a:gd name="connsiteX5" fmla="*/ 9980 w 9980"/>
                  <a:gd name="connsiteY5" fmla="*/ 0 h 9995"/>
                  <a:gd name="connsiteX6" fmla="*/ 6457 w 9980"/>
                  <a:gd name="connsiteY6" fmla="*/ 1068 h 9995"/>
                  <a:gd name="connsiteX7" fmla="*/ 7077 w 9980"/>
                  <a:gd name="connsiteY7" fmla="*/ 2940 h 9995"/>
                  <a:gd name="connsiteX8" fmla="*/ 4457 w 9980"/>
                  <a:gd name="connsiteY8" fmla="*/ 4989 h 9995"/>
                  <a:gd name="connsiteX9" fmla="*/ 56 w 9980"/>
                  <a:gd name="connsiteY9" fmla="*/ 576 h 9995"/>
                  <a:gd name="connsiteX0" fmla="*/ 15 w 9959"/>
                  <a:gd name="connsiteY0" fmla="*/ 576 h 10000"/>
                  <a:gd name="connsiteX1" fmla="*/ 25 w 9959"/>
                  <a:gd name="connsiteY1" fmla="*/ 4922 h 10000"/>
                  <a:gd name="connsiteX2" fmla="*/ 3592 w 9959"/>
                  <a:gd name="connsiteY2" fmla="*/ 9981 h 10000"/>
                  <a:gd name="connsiteX3" fmla="*/ 8399 w 9959"/>
                  <a:gd name="connsiteY3" fmla="*/ 6328 h 10000"/>
                  <a:gd name="connsiteX4" fmla="*/ 9072 w 9959"/>
                  <a:gd name="connsiteY4" fmla="*/ 7932 h 10000"/>
                  <a:gd name="connsiteX5" fmla="*/ 9959 w 9959"/>
                  <a:gd name="connsiteY5" fmla="*/ 0 h 10000"/>
                  <a:gd name="connsiteX6" fmla="*/ 6429 w 9959"/>
                  <a:gd name="connsiteY6" fmla="*/ 1069 h 10000"/>
                  <a:gd name="connsiteX7" fmla="*/ 7050 w 9959"/>
                  <a:gd name="connsiteY7" fmla="*/ 2941 h 10000"/>
                  <a:gd name="connsiteX8" fmla="*/ 4425 w 9959"/>
                  <a:gd name="connsiteY8" fmla="*/ 4991 h 10000"/>
                  <a:gd name="connsiteX9" fmla="*/ 15 w 9959"/>
                  <a:gd name="connsiteY9" fmla="*/ 576 h 10000"/>
                  <a:gd name="connsiteX0" fmla="*/ 0 w 9985"/>
                  <a:gd name="connsiteY0" fmla="*/ 576 h 10000"/>
                  <a:gd name="connsiteX1" fmla="*/ 10 w 9985"/>
                  <a:gd name="connsiteY1" fmla="*/ 4922 h 10000"/>
                  <a:gd name="connsiteX2" fmla="*/ 3592 w 9985"/>
                  <a:gd name="connsiteY2" fmla="*/ 9981 h 10000"/>
                  <a:gd name="connsiteX3" fmla="*/ 8419 w 9985"/>
                  <a:gd name="connsiteY3" fmla="*/ 6328 h 10000"/>
                  <a:gd name="connsiteX4" fmla="*/ 9094 w 9985"/>
                  <a:gd name="connsiteY4" fmla="*/ 7932 h 10000"/>
                  <a:gd name="connsiteX5" fmla="*/ 9985 w 9985"/>
                  <a:gd name="connsiteY5" fmla="*/ 0 h 10000"/>
                  <a:gd name="connsiteX6" fmla="*/ 6440 w 9985"/>
                  <a:gd name="connsiteY6" fmla="*/ 1069 h 10000"/>
                  <a:gd name="connsiteX7" fmla="*/ 7064 w 9985"/>
                  <a:gd name="connsiteY7" fmla="*/ 2941 h 10000"/>
                  <a:gd name="connsiteX8" fmla="*/ 4428 w 9985"/>
                  <a:gd name="connsiteY8" fmla="*/ 4991 h 10000"/>
                  <a:gd name="connsiteX9" fmla="*/ 0 w 9985"/>
                  <a:gd name="connsiteY9" fmla="*/ 576 h 10000"/>
                  <a:gd name="connsiteX0" fmla="*/ 0 w 10133"/>
                  <a:gd name="connsiteY0" fmla="*/ 4577 h 14001"/>
                  <a:gd name="connsiteX1" fmla="*/ 10 w 10133"/>
                  <a:gd name="connsiteY1" fmla="*/ 8923 h 14001"/>
                  <a:gd name="connsiteX2" fmla="*/ 3597 w 10133"/>
                  <a:gd name="connsiteY2" fmla="*/ 13982 h 14001"/>
                  <a:gd name="connsiteX3" fmla="*/ 8432 w 10133"/>
                  <a:gd name="connsiteY3" fmla="*/ 10329 h 14001"/>
                  <a:gd name="connsiteX4" fmla="*/ 9108 w 10133"/>
                  <a:gd name="connsiteY4" fmla="*/ 11933 h 14001"/>
                  <a:gd name="connsiteX5" fmla="*/ 10000 w 10133"/>
                  <a:gd name="connsiteY5" fmla="*/ 4001 h 14001"/>
                  <a:gd name="connsiteX6" fmla="*/ 9974 w 10133"/>
                  <a:gd name="connsiteY6" fmla="*/ 1 h 14001"/>
                  <a:gd name="connsiteX7" fmla="*/ 6450 w 10133"/>
                  <a:gd name="connsiteY7" fmla="*/ 5070 h 14001"/>
                  <a:gd name="connsiteX8" fmla="*/ 7075 w 10133"/>
                  <a:gd name="connsiteY8" fmla="*/ 6942 h 14001"/>
                  <a:gd name="connsiteX9" fmla="*/ 4435 w 10133"/>
                  <a:gd name="connsiteY9" fmla="*/ 8992 h 14001"/>
                  <a:gd name="connsiteX10" fmla="*/ 0 w 10133"/>
                  <a:gd name="connsiteY10" fmla="*/ 4577 h 14001"/>
                  <a:gd name="connsiteX0" fmla="*/ 0 w 10058"/>
                  <a:gd name="connsiteY0" fmla="*/ 4577 h 14001"/>
                  <a:gd name="connsiteX1" fmla="*/ 10 w 10058"/>
                  <a:gd name="connsiteY1" fmla="*/ 8923 h 14001"/>
                  <a:gd name="connsiteX2" fmla="*/ 3597 w 10058"/>
                  <a:gd name="connsiteY2" fmla="*/ 13982 h 14001"/>
                  <a:gd name="connsiteX3" fmla="*/ 8432 w 10058"/>
                  <a:gd name="connsiteY3" fmla="*/ 10329 h 14001"/>
                  <a:gd name="connsiteX4" fmla="*/ 9108 w 10058"/>
                  <a:gd name="connsiteY4" fmla="*/ 11933 h 14001"/>
                  <a:gd name="connsiteX5" fmla="*/ 10000 w 10058"/>
                  <a:gd name="connsiteY5" fmla="*/ 4001 h 14001"/>
                  <a:gd name="connsiteX6" fmla="*/ 9974 w 10058"/>
                  <a:gd name="connsiteY6" fmla="*/ 1 h 14001"/>
                  <a:gd name="connsiteX7" fmla="*/ 6450 w 10058"/>
                  <a:gd name="connsiteY7" fmla="*/ 5070 h 14001"/>
                  <a:gd name="connsiteX8" fmla="*/ 7075 w 10058"/>
                  <a:gd name="connsiteY8" fmla="*/ 6942 h 14001"/>
                  <a:gd name="connsiteX9" fmla="*/ 4435 w 10058"/>
                  <a:gd name="connsiteY9" fmla="*/ 8992 h 14001"/>
                  <a:gd name="connsiteX10" fmla="*/ 0 w 10058"/>
                  <a:gd name="connsiteY10" fmla="*/ 4577 h 14001"/>
                  <a:gd name="connsiteX0" fmla="*/ 0 w 10000"/>
                  <a:gd name="connsiteY0" fmla="*/ 4577 h 14001"/>
                  <a:gd name="connsiteX1" fmla="*/ 10 w 10000"/>
                  <a:gd name="connsiteY1" fmla="*/ 8923 h 14001"/>
                  <a:gd name="connsiteX2" fmla="*/ 3597 w 10000"/>
                  <a:gd name="connsiteY2" fmla="*/ 13982 h 14001"/>
                  <a:gd name="connsiteX3" fmla="*/ 8432 w 10000"/>
                  <a:gd name="connsiteY3" fmla="*/ 10329 h 14001"/>
                  <a:gd name="connsiteX4" fmla="*/ 9108 w 10000"/>
                  <a:gd name="connsiteY4" fmla="*/ 11933 h 14001"/>
                  <a:gd name="connsiteX5" fmla="*/ 10000 w 10000"/>
                  <a:gd name="connsiteY5" fmla="*/ 4001 h 14001"/>
                  <a:gd name="connsiteX6" fmla="*/ 9974 w 10000"/>
                  <a:gd name="connsiteY6" fmla="*/ 1 h 14001"/>
                  <a:gd name="connsiteX7" fmla="*/ 6450 w 10000"/>
                  <a:gd name="connsiteY7" fmla="*/ 5070 h 14001"/>
                  <a:gd name="connsiteX8" fmla="*/ 7075 w 10000"/>
                  <a:gd name="connsiteY8" fmla="*/ 6942 h 14001"/>
                  <a:gd name="connsiteX9" fmla="*/ 4435 w 10000"/>
                  <a:gd name="connsiteY9" fmla="*/ 8992 h 14001"/>
                  <a:gd name="connsiteX10" fmla="*/ 0 w 10000"/>
                  <a:gd name="connsiteY10" fmla="*/ 4577 h 14001"/>
                  <a:gd name="connsiteX0" fmla="*/ 0 w 10000"/>
                  <a:gd name="connsiteY0" fmla="*/ 4577 h 14001"/>
                  <a:gd name="connsiteX1" fmla="*/ 10 w 10000"/>
                  <a:gd name="connsiteY1" fmla="*/ 8923 h 14001"/>
                  <a:gd name="connsiteX2" fmla="*/ 3597 w 10000"/>
                  <a:gd name="connsiteY2" fmla="*/ 13982 h 14001"/>
                  <a:gd name="connsiteX3" fmla="*/ 8432 w 10000"/>
                  <a:gd name="connsiteY3" fmla="*/ 10329 h 14001"/>
                  <a:gd name="connsiteX4" fmla="*/ 9108 w 10000"/>
                  <a:gd name="connsiteY4" fmla="*/ 11933 h 14001"/>
                  <a:gd name="connsiteX5" fmla="*/ 10000 w 10000"/>
                  <a:gd name="connsiteY5" fmla="*/ 4001 h 14001"/>
                  <a:gd name="connsiteX6" fmla="*/ 9974 w 10000"/>
                  <a:gd name="connsiteY6" fmla="*/ 1 h 14001"/>
                  <a:gd name="connsiteX7" fmla="*/ 6450 w 10000"/>
                  <a:gd name="connsiteY7" fmla="*/ 5070 h 14001"/>
                  <a:gd name="connsiteX8" fmla="*/ 7075 w 10000"/>
                  <a:gd name="connsiteY8" fmla="*/ 6942 h 14001"/>
                  <a:gd name="connsiteX9" fmla="*/ 4435 w 10000"/>
                  <a:gd name="connsiteY9" fmla="*/ 8992 h 14001"/>
                  <a:gd name="connsiteX10" fmla="*/ 0 w 10000"/>
                  <a:gd name="connsiteY10" fmla="*/ 4577 h 14001"/>
                  <a:gd name="connsiteX0" fmla="*/ 0 w 9974"/>
                  <a:gd name="connsiteY0" fmla="*/ 4577 h 14001"/>
                  <a:gd name="connsiteX1" fmla="*/ 10 w 9974"/>
                  <a:gd name="connsiteY1" fmla="*/ 8923 h 14001"/>
                  <a:gd name="connsiteX2" fmla="*/ 3597 w 9974"/>
                  <a:gd name="connsiteY2" fmla="*/ 13982 h 14001"/>
                  <a:gd name="connsiteX3" fmla="*/ 8432 w 9974"/>
                  <a:gd name="connsiteY3" fmla="*/ 10329 h 14001"/>
                  <a:gd name="connsiteX4" fmla="*/ 9108 w 9974"/>
                  <a:gd name="connsiteY4" fmla="*/ 11933 h 14001"/>
                  <a:gd name="connsiteX5" fmla="*/ 9954 w 9974"/>
                  <a:gd name="connsiteY5" fmla="*/ 4290 h 14001"/>
                  <a:gd name="connsiteX6" fmla="*/ 9974 w 9974"/>
                  <a:gd name="connsiteY6" fmla="*/ 1 h 14001"/>
                  <a:gd name="connsiteX7" fmla="*/ 6450 w 9974"/>
                  <a:gd name="connsiteY7" fmla="*/ 5070 h 14001"/>
                  <a:gd name="connsiteX8" fmla="*/ 7075 w 9974"/>
                  <a:gd name="connsiteY8" fmla="*/ 6942 h 14001"/>
                  <a:gd name="connsiteX9" fmla="*/ 4435 w 9974"/>
                  <a:gd name="connsiteY9" fmla="*/ 8992 h 14001"/>
                  <a:gd name="connsiteX10" fmla="*/ 0 w 9974"/>
                  <a:gd name="connsiteY10" fmla="*/ 4577 h 14001"/>
                  <a:gd name="connsiteX0" fmla="*/ 0 w 10000"/>
                  <a:gd name="connsiteY0" fmla="*/ 3269 h 9999"/>
                  <a:gd name="connsiteX1" fmla="*/ 10 w 10000"/>
                  <a:gd name="connsiteY1" fmla="*/ 6373 h 9999"/>
                  <a:gd name="connsiteX2" fmla="*/ 3606 w 10000"/>
                  <a:gd name="connsiteY2" fmla="*/ 9986 h 9999"/>
                  <a:gd name="connsiteX3" fmla="*/ 8454 w 10000"/>
                  <a:gd name="connsiteY3" fmla="*/ 7377 h 9999"/>
                  <a:gd name="connsiteX4" fmla="*/ 9132 w 10000"/>
                  <a:gd name="connsiteY4" fmla="*/ 8523 h 9999"/>
                  <a:gd name="connsiteX5" fmla="*/ 9980 w 10000"/>
                  <a:gd name="connsiteY5" fmla="*/ 3064 h 9999"/>
                  <a:gd name="connsiteX6" fmla="*/ 10000 w 10000"/>
                  <a:gd name="connsiteY6" fmla="*/ 1 h 9999"/>
                  <a:gd name="connsiteX7" fmla="*/ 6467 w 10000"/>
                  <a:gd name="connsiteY7" fmla="*/ 3621 h 9999"/>
                  <a:gd name="connsiteX8" fmla="*/ 7093 w 10000"/>
                  <a:gd name="connsiteY8" fmla="*/ 4958 h 9999"/>
                  <a:gd name="connsiteX9" fmla="*/ 4447 w 10000"/>
                  <a:gd name="connsiteY9" fmla="*/ 6422 h 9999"/>
                  <a:gd name="connsiteX10" fmla="*/ 0 w 10000"/>
                  <a:gd name="connsiteY10" fmla="*/ 3269 h 9999"/>
                  <a:gd name="connsiteX0" fmla="*/ 0 w 10000"/>
                  <a:gd name="connsiteY0" fmla="*/ 3269 h 10000"/>
                  <a:gd name="connsiteX1" fmla="*/ 10 w 10000"/>
                  <a:gd name="connsiteY1" fmla="*/ 6374 h 10000"/>
                  <a:gd name="connsiteX2" fmla="*/ 3606 w 10000"/>
                  <a:gd name="connsiteY2" fmla="*/ 9987 h 10000"/>
                  <a:gd name="connsiteX3" fmla="*/ 8454 w 10000"/>
                  <a:gd name="connsiteY3" fmla="*/ 7378 h 10000"/>
                  <a:gd name="connsiteX4" fmla="*/ 9132 w 10000"/>
                  <a:gd name="connsiteY4" fmla="*/ 8524 h 10000"/>
                  <a:gd name="connsiteX5" fmla="*/ 9980 w 10000"/>
                  <a:gd name="connsiteY5" fmla="*/ 3064 h 10000"/>
                  <a:gd name="connsiteX6" fmla="*/ 10000 w 10000"/>
                  <a:gd name="connsiteY6" fmla="*/ 1 h 10000"/>
                  <a:gd name="connsiteX7" fmla="*/ 6467 w 10000"/>
                  <a:gd name="connsiteY7" fmla="*/ 3621 h 10000"/>
                  <a:gd name="connsiteX8" fmla="*/ 7093 w 10000"/>
                  <a:gd name="connsiteY8" fmla="*/ 4958 h 10000"/>
                  <a:gd name="connsiteX9" fmla="*/ 4447 w 10000"/>
                  <a:gd name="connsiteY9" fmla="*/ 6423 h 10000"/>
                  <a:gd name="connsiteX10" fmla="*/ 0 w 10000"/>
                  <a:gd name="connsiteY10" fmla="*/ 3269 h 10000"/>
                  <a:gd name="connsiteX0" fmla="*/ 0 w 10000"/>
                  <a:gd name="connsiteY0" fmla="*/ 3269 h 10032"/>
                  <a:gd name="connsiteX1" fmla="*/ 10 w 10000"/>
                  <a:gd name="connsiteY1" fmla="*/ 6374 h 10032"/>
                  <a:gd name="connsiteX2" fmla="*/ 3606 w 10000"/>
                  <a:gd name="connsiteY2" fmla="*/ 9987 h 10032"/>
                  <a:gd name="connsiteX3" fmla="*/ 8454 w 10000"/>
                  <a:gd name="connsiteY3" fmla="*/ 7378 h 10032"/>
                  <a:gd name="connsiteX4" fmla="*/ 9132 w 10000"/>
                  <a:gd name="connsiteY4" fmla="*/ 8524 h 10032"/>
                  <a:gd name="connsiteX5" fmla="*/ 9980 w 10000"/>
                  <a:gd name="connsiteY5" fmla="*/ 3064 h 10032"/>
                  <a:gd name="connsiteX6" fmla="*/ 10000 w 10000"/>
                  <a:gd name="connsiteY6" fmla="*/ 1 h 10032"/>
                  <a:gd name="connsiteX7" fmla="*/ 6467 w 10000"/>
                  <a:gd name="connsiteY7" fmla="*/ 3621 h 10032"/>
                  <a:gd name="connsiteX8" fmla="*/ 7093 w 10000"/>
                  <a:gd name="connsiteY8" fmla="*/ 4958 h 10032"/>
                  <a:gd name="connsiteX9" fmla="*/ 4447 w 10000"/>
                  <a:gd name="connsiteY9" fmla="*/ 6423 h 10032"/>
                  <a:gd name="connsiteX10" fmla="*/ 0 w 10000"/>
                  <a:gd name="connsiteY10" fmla="*/ 3269 h 1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sp>
            <p:nvSpPr>
              <p:cNvPr id="17" name="Freeform 7"/>
              <p:cNvSpPr>
                <a:spLocks/>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grpSp>
        <p:sp>
          <p:nvSpPr>
            <p:cNvPr id="15" name="任意多边形 14"/>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grpSp>
      <p:grpSp>
        <p:nvGrpSpPr>
          <p:cNvPr id="18" name="组合 17"/>
          <p:cNvGrpSpPr/>
          <p:nvPr/>
        </p:nvGrpSpPr>
        <p:grpSpPr>
          <a:xfrm>
            <a:off x="1132181" y="3698105"/>
            <a:ext cx="2625468" cy="2370578"/>
            <a:chOff x="1351620" y="3430251"/>
            <a:chExt cx="1956173" cy="2198877"/>
          </a:xfrm>
        </p:grpSpPr>
        <p:sp>
          <p:nvSpPr>
            <p:cNvPr id="19" name="TextBox 11"/>
            <p:cNvSpPr txBox="1">
              <a:spLocks noChangeArrowheads="1"/>
            </p:cNvSpPr>
            <p:nvPr/>
          </p:nvSpPr>
          <p:spPr bwMode="auto">
            <a:xfrm flipH="1">
              <a:off x="1663624" y="3430251"/>
              <a:ext cx="1420179" cy="333469"/>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en-US" altLang="zh-CN" sz="1700" kern="0" dirty="0">
                  <a:solidFill>
                    <a:schemeClr val="tx1">
                      <a:lumMod val="85000"/>
                      <a:lumOff val="15000"/>
                    </a:schemeClr>
                  </a:solidFill>
                  <a:latin typeface="微软雅黑" pitchFamily="34" charset="-122"/>
                  <a:ea typeface="微软雅黑" pitchFamily="34" charset="-122"/>
                </a:rPr>
                <a:t>Summary</a:t>
              </a:r>
            </a:p>
          </p:txBody>
        </p:sp>
        <p:sp>
          <p:nvSpPr>
            <p:cNvPr id="20" name="文本框 1"/>
            <p:cNvSpPr txBox="1"/>
            <p:nvPr/>
          </p:nvSpPr>
          <p:spPr>
            <a:xfrm>
              <a:off x="1351620" y="3692552"/>
              <a:ext cx="1956173" cy="1936576"/>
            </a:xfrm>
            <a:prstGeom prst="rect">
              <a:avLst/>
            </a:prstGeom>
            <a:noFill/>
          </p:spPr>
          <p:txBody>
            <a:bodyPr lIns="86404" tIns="43202" rIns="86404" bIns="43202">
              <a:spAutoFit/>
            </a:bodyPr>
            <a:lstStyle/>
            <a:p>
              <a:pPr>
                <a:defRPr/>
              </a:pPr>
              <a:r>
                <a:rPr lang="en-US" altLang="zh-CN" sz="1300" b="1" dirty="0">
                  <a:solidFill>
                    <a:schemeClr val="tx1">
                      <a:lumMod val="85000"/>
                      <a:lumOff val="15000"/>
                    </a:schemeClr>
                  </a:solidFill>
                  <a:latin typeface="+mj-lt"/>
                  <a:ea typeface="微软雅黑" pitchFamily="34" charset="-122"/>
                </a:rPr>
                <a:t>Structure</a:t>
              </a:r>
              <a:r>
                <a:rPr lang="en-US" altLang="zh-CN" sz="1300" dirty="0">
                  <a:solidFill>
                    <a:schemeClr val="tx1">
                      <a:lumMod val="85000"/>
                      <a:lumOff val="15000"/>
                    </a:schemeClr>
                  </a:solidFill>
                  <a:latin typeface="+mj-lt"/>
                  <a:ea typeface="微软雅黑" pitchFamily="34" charset="-122"/>
                </a:rPr>
                <a:t> </a:t>
              </a:r>
              <a:r>
                <a:rPr lang="en-US" altLang="zh-CN" sz="1300" b="1" dirty="0">
                  <a:solidFill>
                    <a:schemeClr val="tx1">
                      <a:lumMod val="85000"/>
                      <a:lumOff val="15000"/>
                    </a:schemeClr>
                  </a:solidFill>
                  <a:latin typeface="+mj-lt"/>
                  <a:ea typeface="微软雅黑" pitchFamily="34" charset="-122"/>
                </a:rPr>
                <a:t>-</a:t>
              </a:r>
              <a:r>
                <a:rPr lang="en-US" altLang="zh-CN" sz="1300" dirty="0">
                  <a:solidFill>
                    <a:schemeClr val="tx1">
                      <a:lumMod val="85000"/>
                      <a:lumOff val="15000"/>
                    </a:schemeClr>
                  </a:solidFill>
                  <a:latin typeface="+mj-lt"/>
                  <a:ea typeface="微软雅黑" pitchFamily="34" charset="-122"/>
                </a:rPr>
                <a:t> hierarchical financial statement analysis that facilitates forecasting and valuation.</a:t>
              </a:r>
            </a:p>
            <a:p>
              <a:pPr>
                <a:defRPr/>
              </a:pPr>
              <a:r>
                <a:rPr lang="en-US" altLang="zh-CN" sz="1300" b="1" dirty="0">
                  <a:solidFill>
                    <a:schemeClr val="tx1">
                      <a:lumMod val="85000"/>
                      <a:lumOff val="15000"/>
                    </a:schemeClr>
                  </a:solidFill>
                  <a:latin typeface="+mj-lt"/>
                  <a:ea typeface="微软雅黑" pitchFamily="34" charset="-122"/>
                </a:rPr>
                <a:t>Extension</a:t>
              </a:r>
              <a:r>
                <a:rPr lang="en-US" altLang="zh-CN" sz="1300" dirty="0">
                  <a:solidFill>
                    <a:schemeClr val="tx1">
                      <a:lumMod val="85000"/>
                      <a:lumOff val="15000"/>
                    </a:schemeClr>
                  </a:solidFill>
                  <a:latin typeface="+mj-lt"/>
                  <a:ea typeface="微软雅黑" pitchFamily="34" charset="-122"/>
                </a:rPr>
                <a:t> </a:t>
              </a:r>
              <a:r>
                <a:rPr lang="en-US" altLang="zh-CN" sz="1300" b="1" dirty="0">
                  <a:solidFill>
                    <a:schemeClr val="tx1">
                      <a:lumMod val="85000"/>
                      <a:lumOff val="15000"/>
                    </a:schemeClr>
                  </a:solidFill>
                  <a:latin typeface="+mj-lt"/>
                  <a:ea typeface="微软雅黑" pitchFamily="34" charset="-122"/>
                </a:rPr>
                <a:t>- </a:t>
              </a:r>
              <a:r>
                <a:rPr lang="en-US" altLang="zh-CN" sz="1300" dirty="0">
                  <a:solidFill>
                    <a:schemeClr val="tx1">
                      <a:lumMod val="85000"/>
                      <a:lumOff val="15000"/>
                    </a:schemeClr>
                  </a:solidFill>
                  <a:latin typeface="+mj-lt"/>
                  <a:ea typeface="微软雅黑" pitchFamily="34" charset="-122"/>
                </a:rPr>
                <a:t>Expand analysis from</a:t>
              </a:r>
              <a:r>
                <a:rPr lang="zh-CN" altLang="en-US" sz="1300" dirty="0">
                  <a:solidFill>
                    <a:schemeClr val="tx1">
                      <a:lumMod val="85000"/>
                      <a:lumOff val="15000"/>
                    </a:schemeClr>
                  </a:solidFill>
                  <a:latin typeface="+mj-lt"/>
                  <a:ea typeface="微软雅黑" pitchFamily="34" charset="-122"/>
                </a:rPr>
                <a:t> </a:t>
              </a:r>
              <a:r>
                <a:rPr lang="en-US" altLang="zh-CN" sz="1300" dirty="0">
                  <a:solidFill>
                    <a:schemeClr val="tx1">
                      <a:lumMod val="85000"/>
                      <a:lumOff val="15000"/>
                    </a:schemeClr>
                  </a:solidFill>
                  <a:latin typeface="+mj-lt"/>
                  <a:ea typeface="微软雅黑" pitchFamily="34" charset="-122"/>
                </a:rPr>
                <a:t>profitability</a:t>
              </a:r>
              <a:r>
                <a:rPr lang="zh-CN" altLang="en-US" sz="1300" dirty="0">
                  <a:solidFill>
                    <a:schemeClr val="tx1">
                      <a:lumMod val="85000"/>
                      <a:lumOff val="15000"/>
                    </a:schemeClr>
                  </a:solidFill>
                  <a:latin typeface="+mj-lt"/>
                  <a:ea typeface="微软雅黑" pitchFamily="34" charset="-122"/>
                </a:rPr>
                <a:t> </a:t>
              </a:r>
              <a:r>
                <a:rPr lang="en-US" altLang="zh-CN" sz="1300" dirty="0">
                  <a:solidFill>
                    <a:schemeClr val="tx1">
                      <a:lumMod val="85000"/>
                      <a:lumOff val="15000"/>
                    </a:schemeClr>
                  </a:solidFill>
                  <a:latin typeface="+mj-lt"/>
                  <a:ea typeface="微软雅黑" pitchFamily="34" charset="-122"/>
                </a:rPr>
                <a:t>to</a:t>
              </a:r>
              <a:r>
                <a:rPr lang="zh-CN" altLang="en-US" sz="1300" dirty="0">
                  <a:solidFill>
                    <a:schemeClr val="tx1">
                      <a:lumMod val="85000"/>
                      <a:lumOff val="15000"/>
                    </a:schemeClr>
                  </a:solidFill>
                  <a:latin typeface="+mj-lt"/>
                  <a:ea typeface="微软雅黑" pitchFamily="34" charset="-122"/>
                </a:rPr>
                <a:t> </a:t>
              </a:r>
              <a:r>
                <a:rPr lang="en-US" altLang="zh-CN" sz="1300" dirty="0">
                  <a:solidFill>
                    <a:schemeClr val="tx1">
                      <a:lumMod val="85000"/>
                      <a:lumOff val="15000"/>
                    </a:schemeClr>
                  </a:solidFill>
                  <a:latin typeface="+mj-lt"/>
                  <a:ea typeface="微软雅黑" pitchFamily="34" charset="-122"/>
                </a:rPr>
                <a:t>growth.</a:t>
              </a:r>
            </a:p>
            <a:p>
              <a:pPr>
                <a:defRPr/>
              </a:pPr>
              <a:r>
                <a:rPr lang="en-US" altLang="zh-CN" sz="1300" b="1" dirty="0">
                  <a:solidFill>
                    <a:schemeClr val="tx1">
                      <a:lumMod val="85000"/>
                      <a:lumOff val="15000"/>
                    </a:schemeClr>
                  </a:solidFill>
                  <a:latin typeface="+mj-lt"/>
                  <a:ea typeface="微软雅黑" pitchFamily="34" charset="-122"/>
                </a:rPr>
                <a:t>Universality - </a:t>
              </a:r>
              <a:r>
                <a:rPr lang="en-US" altLang="zh-CN" sz="1300" dirty="0">
                  <a:solidFill>
                    <a:schemeClr val="tx1">
                      <a:lumMod val="85000"/>
                      <a:lumOff val="15000"/>
                    </a:schemeClr>
                  </a:solidFill>
                  <a:latin typeface="+mj-lt"/>
                  <a:ea typeface="微软雅黑" pitchFamily="34" charset="-122"/>
                </a:rPr>
                <a:t>Analysis structure works on Residual Earnings model and also FCF and Dividend Model.</a:t>
              </a:r>
              <a:endParaRPr lang="zh-CN" altLang="en-US" sz="1300" dirty="0">
                <a:solidFill>
                  <a:schemeClr val="tx1">
                    <a:lumMod val="85000"/>
                    <a:lumOff val="15000"/>
                  </a:schemeClr>
                </a:solidFill>
                <a:latin typeface="+mj-lt"/>
                <a:ea typeface="微软雅黑" pitchFamily="34" charset="-122"/>
              </a:endParaRPr>
            </a:p>
          </p:txBody>
        </p:sp>
      </p:grpSp>
      <p:grpSp>
        <p:nvGrpSpPr>
          <p:cNvPr id="21" name="组合 20"/>
          <p:cNvGrpSpPr/>
          <p:nvPr/>
        </p:nvGrpSpPr>
        <p:grpSpPr>
          <a:xfrm>
            <a:off x="6159380" y="1007009"/>
            <a:ext cx="2444159" cy="1561746"/>
            <a:chOff x="5524988" y="1374185"/>
            <a:chExt cx="1956174" cy="1448629"/>
          </a:xfrm>
        </p:grpSpPr>
        <p:sp>
          <p:nvSpPr>
            <p:cNvPr id="22" name="文本框 24"/>
            <p:cNvSpPr txBox="1"/>
            <p:nvPr/>
          </p:nvSpPr>
          <p:spPr>
            <a:xfrm>
              <a:off x="5524989" y="1628497"/>
              <a:ext cx="1956173" cy="1194317"/>
            </a:xfrm>
            <a:prstGeom prst="rect">
              <a:avLst/>
            </a:prstGeom>
            <a:noFill/>
          </p:spPr>
          <p:txBody>
            <a:bodyPr lIns="86404" tIns="43202" rIns="86404" bIns="43202">
              <a:spAutoFit/>
            </a:bodyPr>
            <a:lstStyle/>
            <a:p>
              <a:pPr>
                <a:defRPr/>
              </a:pPr>
              <a:r>
                <a:rPr lang="en-US" altLang="zh-CN" sz="1300" dirty="0">
                  <a:solidFill>
                    <a:schemeClr val="tx1">
                      <a:lumMod val="85000"/>
                      <a:lumOff val="15000"/>
                    </a:schemeClr>
                  </a:solidFill>
                  <a:latin typeface="+mj-lt"/>
                  <a:ea typeface="微软雅黑" pitchFamily="34" charset="-122"/>
                </a:rPr>
                <a:t>Uncertainty – assume business grows and continues smoothly, does count additional investment or unexpected expenses, reflected in discount rates.</a:t>
              </a:r>
              <a:endParaRPr lang="zh-CN" altLang="en-US" sz="1300" dirty="0">
                <a:solidFill>
                  <a:schemeClr val="tx1">
                    <a:lumMod val="85000"/>
                    <a:lumOff val="15000"/>
                  </a:schemeClr>
                </a:solidFill>
                <a:latin typeface="+mj-lt"/>
                <a:ea typeface="微软雅黑" pitchFamily="34" charset="-122"/>
              </a:endParaRPr>
            </a:p>
          </p:txBody>
        </p:sp>
        <p:sp>
          <p:nvSpPr>
            <p:cNvPr id="23" name="TextBox 11"/>
            <p:cNvSpPr txBox="1">
              <a:spLocks noChangeArrowheads="1"/>
            </p:cNvSpPr>
            <p:nvPr/>
          </p:nvSpPr>
          <p:spPr bwMode="auto">
            <a:xfrm flipH="1">
              <a:off x="5524988" y="1374185"/>
              <a:ext cx="1639299" cy="333469"/>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700" kern="0" dirty="0">
                  <a:solidFill>
                    <a:schemeClr val="tx1">
                      <a:lumMod val="85000"/>
                      <a:lumOff val="15000"/>
                    </a:schemeClr>
                  </a:solidFill>
                  <a:latin typeface="微软雅黑" pitchFamily="34" charset="-122"/>
                  <a:ea typeface="微软雅黑" pitchFamily="34" charset="-122"/>
                </a:rPr>
                <a:t>Improvement</a:t>
              </a:r>
            </a:p>
          </p:txBody>
        </p:sp>
      </p:grpSp>
    </p:spTree>
    <p:extLst>
      <p:ext uri="{BB962C8B-B14F-4D97-AF65-F5344CB8AC3E}">
        <p14:creationId xmlns:p14="http://schemas.microsoft.com/office/powerpoint/2010/main" val="24964220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0159999" cy="571500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dirty="0">
              <a:ea typeface="微软雅黑" panose="020B0503020204020204" pitchFamily="34" charset="-122"/>
            </a:endParaRPr>
          </a:p>
        </p:txBody>
      </p:sp>
      <p:sp>
        <p:nvSpPr>
          <p:cNvPr id="3" name="矩形 2"/>
          <p:cNvSpPr/>
          <p:nvPr/>
        </p:nvSpPr>
        <p:spPr>
          <a:xfrm>
            <a:off x="492599" y="1763369"/>
            <a:ext cx="5255124" cy="136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anchor="ctr">
            <a:prstTxWarp prst="textPlain">
              <a:avLst/>
            </a:prstTxWarp>
          </a:bodyPr>
          <a:lstStyle/>
          <a:p>
            <a:pPr algn="ctr">
              <a:defRPr/>
            </a:pPr>
            <a:r>
              <a:rPr lang="en-US" altLang="zh-CN" sz="10300" dirty="0">
                <a:solidFill>
                  <a:schemeClr val="bg1"/>
                </a:solidFill>
                <a:latin typeface="Impact" panose="020B0806030902050204" pitchFamily="34" charset="0"/>
                <a:ea typeface="HanWangWCL10" panose="02020500000000000000" pitchFamily="18" charset="-120"/>
              </a:rPr>
              <a:t>THANKS</a:t>
            </a:r>
            <a:endParaRPr lang="zh-CN" altLang="en-US" sz="10300" dirty="0">
              <a:solidFill>
                <a:schemeClr val="bg1"/>
              </a:solidFill>
              <a:latin typeface="Impact" panose="020B0806030902050204" pitchFamily="34" charset="0"/>
              <a:ea typeface="HanWangWCL10" panose="02020500000000000000" pitchFamily="18" charset="-120"/>
            </a:endParaRPr>
          </a:p>
        </p:txBody>
      </p:sp>
      <p:cxnSp>
        <p:nvCxnSpPr>
          <p:cNvPr id="4" name="直接连接符 3"/>
          <p:cNvCxnSpPr/>
          <p:nvPr/>
        </p:nvCxnSpPr>
        <p:spPr>
          <a:xfrm>
            <a:off x="497731" y="3281070"/>
            <a:ext cx="611356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36914" y="3383759"/>
            <a:ext cx="263208" cy="438099"/>
          </a:xfrm>
          <a:prstGeom prst="rect">
            <a:avLst/>
          </a:prstGeom>
        </p:spPr>
        <p:txBody>
          <a:bodyPr wrap="none" lIns="98581" tIns="49291" rIns="98581" bIns="49291">
            <a:spAutoFit/>
          </a:bodyPr>
          <a:lstStyle/>
          <a:p>
            <a:pPr>
              <a:defRPr/>
            </a:pPr>
            <a:r>
              <a:rPr lang="en-US" altLang="zh-CN" sz="2200" dirty="0">
                <a:solidFill>
                  <a:schemeClr val="tx1">
                    <a:lumMod val="50000"/>
                    <a:lumOff val="50000"/>
                  </a:schemeClr>
                </a:solidFill>
                <a:ea typeface="微软雅黑" panose="020B0503020204020204" pitchFamily="34" charset="-122"/>
              </a:rPr>
              <a:t> </a:t>
            </a:r>
            <a:endParaRPr lang="zh-CN" altLang="en-US" sz="2200" dirty="0">
              <a:solidFill>
                <a:schemeClr val="tx1">
                  <a:lumMod val="50000"/>
                  <a:lumOff val="50000"/>
                </a:schemeClr>
              </a:solidFill>
              <a:ea typeface="微软雅黑" panose="020B0503020204020204" pitchFamily="34" charset="-122"/>
            </a:endParaRPr>
          </a:p>
        </p:txBody>
      </p:sp>
    </p:spTree>
    <p:extLst>
      <p:ext uri="{BB962C8B-B14F-4D97-AF65-F5344CB8AC3E}">
        <p14:creationId xmlns:p14="http://schemas.microsoft.com/office/powerpoint/2010/main" val="332914293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 fmla="*/ 0 w 12192000"/>
              <a:gd name="connsiteY0" fmla="*/ 0 h 3249800"/>
              <a:gd name="connsiteX1" fmla="*/ 12192000 w 12192000"/>
              <a:gd name="connsiteY1" fmla="*/ 533400 h 3249800"/>
              <a:gd name="connsiteX2" fmla="*/ 12192000 w 12192000"/>
              <a:gd name="connsiteY2" fmla="*/ 3249800 h 3249800"/>
              <a:gd name="connsiteX3" fmla="*/ 0 w 12192000"/>
              <a:gd name="connsiteY3" fmla="*/ 3249800 h 3249800"/>
              <a:gd name="connsiteX4" fmla="*/ 0 w 12192000"/>
              <a:gd name="connsiteY4" fmla="*/ 0 h 3249800"/>
              <a:gd name="connsiteX0" fmla="*/ 0 w 12192000"/>
              <a:gd name="connsiteY0" fmla="*/ 0 h 3249800"/>
              <a:gd name="connsiteX1" fmla="*/ 12192000 w 12192000"/>
              <a:gd name="connsiteY1" fmla="*/ 533400 h 3249800"/>
              <a:gd name="connsiteX2" fmla="*/ 12192000 w 12192000"/>
              <a:gd name="connsiteY2" fmla="*/ 3249800 h 3249800"/>
              <a:gd name="connsiteX3" fmla="*/ 19050 w 12192000"/>
              <a:gd name="connsiteY3" fmla="*/ 1687700 h 3249800"/>
              <a:gd name="connsiteX4" fmla="*/ 0 w 12192000"/>
              <a:gd name="connsiteY4" fmla="*/ 0 h 3249800"/>
              <a:gd name="connsiteX0" fmla="*/ 0 w 12230100"/>
              <a:gd name="connsiteY0" fmla="*/ 0 h 4583300"/>
              <a:gd name="connsiteX1" fmla="*/ 12192000 w 12230100"/>
              <a:gd name="connsiteY1" fmla="*/ 5334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30100"/>
              <a:gd name="connsiteY0" fmla="*/ 0 h 4583300"/>
              <a:gd name="connsiteX1" fmla="*/ 12211050 w 12230100"/>
              <a:gd name="connsiteY1" fmla="*/ 20193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3935600"/>
              <a:gd name="connsiteX1" fmla="*/ 12211050 w 12249150"/>
              <a:gd name="connsiteY1" fmla="*/ 18859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49150 w 12249150"/>
              <a:gd name="connsiteY1" fmla="*/ 14287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68200"/>
              <a:gd name="connsiteY0" fmla="*/ 0 h 3935600"/>
              <a:gd name="connsiteX1" fmla="*/ 12268200 w 12268200"/>
              <a:gd name="connsiteY1" fmla="*/ 1104900 h 3935600"/>
              <a:gd name="connsiteX2" fmla="*/ 12249150 w 12268200"/>
              <a:gd name="connsiteY2" fmla="*/ 3935600 h 3935600"/>
              <a:gd name="connsiteX3" fmla="*/ 19050 w 12268200"/>
              <a:gd name="connsiteY3" fmla="*/ 1554350 h 3935600"/>
              <a:gd name="connsiteX4" fmla="*/ 0 w 1226820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44450 w 12249150"/>
              <a:gd name="connsiteY3" fmla="*/ 1554350 h 3935600"/>
              <a:gd name="connsiteX4" fmla="*/ 0 w 12249150"/>
              <a:gd name="connsiteY4" fmla="*/ 0 h 3935600"/>
              <a:gd name="connsiteX0" fmla="*/ 0 w 12217400"/>
              <a:gd name="connsiteY0" fmla="*/ 0 h 3922900"/>
              <a:gd name="connsiteX1" fmla="*/ 12205970 w 12217400"/>
              <a:gd name="connsiteY1" fmla="*/ 1076960 h 3922900"/>
              <a:gd name="connsiteX2" fmla="*/ 12217400 w 12217400"/>
              <a:gd name="connsiteY2" fmla="*/ 3922900 h 3922900"/>
              <a:gd name="connsiteX3" fmla="*/ 12700 w 12217400"/>
              <a:gd name="connsiteY3" fmla="*/ 1541650 h 3922900"/>
              <a:gd name="connsiteX4" fmla="*/ 0 w 12217400"/>
              <a:gd name="connsiteY4" fmla="*/ 0 h 3922900"/>
              <a:gd name="connsiteX0" fmla="*/ 0 w 12217400"/>
              <a:gd name="connsiteY0" fmla="*/ 0 h 3922900"/>
              <a:gd name="connsiteX1" fmla="*/ 12205970 w 12217400"/>
              <a:gd name="connsiteY1" fmla="*/ 1076960 h 3922900"/>
              <a:gd name="connsiteX2" fmla="*/ 12217400 w 12217400"/>
              <a:gd name="connsiteY2" fmla="*/ 3922900 h 3922900"/>
              <a:gd name="connsiteX3" fmla="*/ 6350 w 12217400"/>
              <a:gd name="connsiteY3" fmla="*/ 1541650 h 3922900"/>
              <a:gd name="connsiteX4" fmla="*/ 0 w 12217400"/>
              <a:gd name="connsiteY4" fmla="*/ 0 h 392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 fmla="*/ 15499 w 12192305"/>
              <a:gd name="connsiteY0" fmla="*/ 43395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15499 w 12192305"/>
              <a:gd name="connsiteY4" fmla="*/ 433952 h 1487838"/>
              <a:gd name="connsiteX0" fmla="*/ 7879 w 12192305"/>
              <a:gd name="connsiteY0" fmla="*/ 42633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7879 w 12192305"/>
              <a:gd name="connsiteY4" fmla="*/ 426332 h 1487838"/>
              <a:gd name="connsiteX0" fmla="*/ 361 w 12200027"/>
              <a:gd name="connsiteY0" fmla="*/ 42633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26332 h 1487838"/>
              <a:gd name="connsiteX0" fmla="*/ 361 w 12200027"/>
              <a:gd name="connsiteY0" fmla="*/ 43395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33952 h 1487838"/>
              <a:gd name="connsiteX0" fmla="*/ 790 w 12192836"/>
              <a:gd name="connsiteY0" fmla="*/ 426332 h 1487838"/>
              <a:gd name="connsiteX1" fmla="*/ 12192836 w 12192836"/>
              <a:gd name="connsiteY1" fmla="*/ 0 h 1487838"/>
              <a:gd name="connsiteX2" fmla="*/ 12192836 w 12192836"/>
              <a:gd name="connsiteY2" fmla="*/ 1487838 h 1487838"/>
              <a:gd name="connsiteX3" fmla="*/ 531 w 12192836"/>
              <a:gd name="connsiteY3" fmla="*/ 1487838 h 1487838"/>
              <a:gd name="connsiteX4" fmla="*/ 790 w 12192836"/>
              <a:gd name="connsiteY4" fmla="*/ 426332 h 1487838"/>
              <a:gd name="connsiteX0" fmla="*/ 790 w 12200456"/>
              <a:gd name="connsiteY0" fmla="*/ 1767452 h 2828958"/>
              <a:gd name="connsiteX1" fmla="*/ 12200456 w 12200456"/>
              <a:gd name="connsiteY1" fmla="*/ 0 h 2828958"/>
              <a:gd name="connsiteX2" fmla="*/ 12192836 w 12200456"/>
              <a:gd name="connsiteY2" fmla="*/ 282895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31257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445928 h 2828958"/>
              <a:gd name="connsiteX3" fmla="*/ 531 w 12200456"/>
              <a:gd name="connsiteY3" fmla="*/ 2828958 h 2828958"/>
              <a:gd name="connsiteX4" fmla="*/ 790 w 12200456"/>
              <a:gd name="connsiteY4" fmla="*/ 1767452 h 2828958"/>
              <a:gd name="connsiteX0" fmla="*/ 116 w 12199782"/>
              <a:gd name="connsiteY0" fmla="*/ 17674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767452 h 2619408"/>
              <a:gd name="connsiteX0" fmla="*/ 116 w 12199782"/>
              <a:gd name="connsiteY0" fmla="*/ 16150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615052 h 2619408"/>
              <a:gd name="connsiteX0" fmla="*/ 789 w 12200455"/>
              <a:gd name="connsiteY0" fmla="*/ 1615052 h 2638458"/>
              <a:gd name="connsiteX1" fmla="*/ 12200455 w 12200455"/>
              <a:gd name="connsiteY1" fmla="*/ 0 h 2638458"/>
              <a:gd name="connsiteX2" fmla="*/ 12200455 w 12200455"/>
              <a:gd name="connsiteY2" fmla="*/ 1445928 h 2638458"/>
              <a:gd name="connsiteX3" fmla="*/ 530 w 12200455"/>
              <a:gd name="connsiteY3" fmla="*/ 2638458 h 2638458"/>
              <a:gd name="connsiteX4" fmla="*/ 789 w 12200455"/>
              <a:gd name="connsiteY4" fmla="*/ 1615052 h 2638458"/>
              <a:gd name="connsiteX0" fmla="*/ 789 w 12200455"/>
              <a:gd name="connsiteY0" fmla="*/ 1615052 h 2638458"/>
              <a:gd name="connsiteX1" fmla="*/ 12200455 w 12200455"/>
              <a:gd name="connsiteY1" fmla="*/ 0 h 2638458"/>
              <a:gd name="connsiteX2" fmla="*/ 12200455 w 12200455"/>
              <a:gd name="connsiteY2" fmla="*/ 1792770 h 2638458"/>
              <a:gd name="connsiteX3" fmla="*/ 530 w 12200455"/>
              <a:gd name="connsiteY3" fmla="*/ 2638458 h 2638458"/>
              <a:gd name="connsiteX4" fmla="*/ 789 w 12200455"/>
              <a:gd name="connsiteY4" fmla="*/ 1615052 h 263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 fmla="*/ 0 w 12195175"/>
              <a:gd name="connsiteY0" fmla="*/ 609600 h 1400013"/>
              <a:gd name="connsiteX1" fmla="*/ 12195175 w 12195175"/>
              <a:gd name="connsiteY1" fmla="*/ 0 h 1400013"/>
              <a:gd name="connsiteX2" fmla="*/ 12192000 w 12195175"/>
              <a:gd name="connsiteY2" fmla="*/ 1400013 h 1400013"/>
              <a:gd name="connsiteX3" fmla="*/ 0 w 12195175"/>
              <a:gd name="connsiteY3" fmla="*/ 1400013 h 1400013"/>
              <a:gd name="connsiteX4" fmla="*/ 0 w 1219517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857573 h 1647986"/>
              <a:gd name="connsiteX1" fmla="*/ 12192000 w 12192305"/>
              <a:gd name="connsiteY1" fmla="*/ 0 h 1647986"/>
              <a:gd name="connsiteX2" fmla="*/ 12192000 w 12192305"/>
              <a:gd name="connsiteY2" fmla="*/ 1647986 h 1647986"/>
              <a:gd name="connsiteX3" fmla="*/ 0 w 12192305"/>
              <a:gd name="connsiteY3" fmla="*/ 1647986 h 1647986"/>
              <a:gd name="connsiteX4" fmla="*/ 0 w 12192305"/>
              <a:gd name="connsiteY4" fmla="*/ 857573 h 1647986"/>
              <a:gd name="connsiteX0" fmla="*/ 0 w 12199700"/>
              <a:gd name="connsiteY0" fmla="*/ 857573 h 1647986"/>
              <a:gd name="connsiteX1" fmla="*/ 12192000 w 12199700"/>
              <a:gd name="connsiteY1" fmla="*/ 0 h 1647986"/>
              <a:gd name="connsiteX2" fmla="*/ 12199620 w 12199700"/>
              <a:gd name="connsiteY2" fmla="*/ 1647986 h 1647986"/>
              <a:gd name="connsiteX3" fmla="*/ 0 w 12199700"/>
              <a:gd name="connsiteY3" fmla="*/ 1647986 h 1647986"/>
              <a:gd name="connsiteX4" fmla="*/ 0 w 12199700"/>
              <a:gd name="connsiteY4" fmla="*/ 857573 h 1647986"/>
              <a:gd name="connsiteX0" fmla="*/ 0 w 12199925"/>
              <a:gd name="connsiteY0" fmla="*/ 857573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0 w 12199925"/>
              <a:gd name="connsiteY4" fmla="*/ 857573 h 1647986"/>
              <a:gd name="connsiteX0" fmla="*/ 14515 w 12199925"/>
              <a:gd name="connsiteY0" fmla="*/ 567287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14515 w 12199925"/>
              <a:gd name="connsiteY4" fmla="*/ 567287 h 16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127672" y="2069482"/>
            <a:ext cx="6336704" cy="623248"/>
          </a:xfrm>
          <a:prstGeom prst="rect">
            <a:avLst/>
          </a:prstGeom>
          <a:noFill/>
        </p:spPr>
        <p:txBody>
          <a:bodyPr wrap="square" lIns="68580" tIns="34290" rIns="68580" bIns="34290" rtlCol="0">
            <a:spAutoFit/>
          </a:bodyPr>
          <a:lstStyle/>
          <a:p>
            <a:pPr algn="ctr"/>
            <a:r>
              <a:rPr lang="en-US" altLang="zh-CN" sz="3600" b="1" dirty="0">
                <a:solidFill>
                  <a:schemeClr val="bg1"/>
                </a:solidFill>
                <a:ea typeface="微软雅黑" panose="020B0503020204020204" pitchFamily="34" charset="-122"/>
                <a:cs typeface="+mn-ea"/>
                <a:sym typeface="+mn-lt"/>
              </a:rPr>
              <a:t>Abstract and Research Objective</a:t>
            </a:r>
            <a:endParaRPr lang="zh-CN" altLang="en-US" sz="3600" b="1" dirty="0">
              <a:solidFill>
                <a:schemeClr val="bg1"/>
              </a:solidFill>
              <a:ea typeface="微软雅黑" panose="020B0503020204020204" pitchFamily="34" charset="-122"/>
              <a:cs typeface="+mn-ea"/>
              <a:sym typeface="+mn-lt"/>
            </a:endParaRP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headEnd/>
              <a:tailEnd/>
            </a:ln>
          </p:spPr>
          <p:txBody>
            <a:bodyPr lIns="68589" tIns="34295" rIns="68589" bIns="34295" anchor="ctr"/>
            <a:lstStyle/>
            <a:p>
              <a:pPr algn="ctr" eaLnBrk="1" hangingPunct="1">
                <a:buFont typeface="Arial" pitchFamily="34" charset="0"/>
                <a:buNone/>
              </a:pPr>
              <a:endParaRPr lang="zh-CN" altLang="zh-CN" dirty="0">
                <a:latin typeface="微软雅黑" panose="020B0503020204020204" pitchFamily="34" charset="-122"/>
                <a:ea typeface="微软雅黑" panose="020B0503020204020204" pitchFamily="34" charset="-122"/>
                <a:sym typeface="宋体"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headEnd/>
              <a:tailEnd/>
            </a:ln>
          </p:spPr>
          <p:txBody>
            <a:bodyPr wrap="square" lIns="68589" tIns="34295" rIns="68589" bIns="34295">
              <a:spAutoFit/>
            </a:bodyPr>
            <a:lstStyle/>
            <a:p>
              <a:pPr algn="ctr" eaLnBrk="1" hangingPunct="1">
                <a:buFont typeface="Arial" pitchFamily="34" charset="0"/>
                <a:buNone/>
              </a:pPr>
              <a:r>
                <a:rPr lang="en-US" altLang="zh-CN" sz="2800" b="1" dirty="0">
                  <a:solidFill>
                    <a:schemeClr val="bg1"/>
                  </a:solidFill>
                  <a:latin typeface="Adobe Gothic Std B" pitchFamily="34" charset="-128"/>
                  <a:ea typeface="Adobe Gothic Std B" pitchFamily="34" charset="-128"/>
                </a:rPr>
                <a:t>PART  1</a:t>
              </a:r>
              <a:endParaRPr lang="zh-CN" altLang="en-US" sz="2800" dirty="0">
                <a:solidFill>
                  <a:schemeClr val="bg1"/>
                </a:solidFill>
                <a:latin typeface="Adobe Gothic Std B" pitchFamily="34" charset="-128"/>
                <a:ea typeface="微软雅黑" panose="020B0503020204020204" pitchFamily="34" charset="-122"/>
              </a:endParaRPr>
            </a:p>
          </p:txBody>
        </p:sp>
      </p:grpSp>
    </p:spTree>
    <p:extLst>
      <p:ext uri="{BB962C8B-B14F-4D97-AF65-F5344CB8AC3E}">
        <p14:creationId xmlns:p14="http://schemas.microsoft.com/office/powerpoint/2010/main" val="14943481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880320"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Abstract and  Research Objective</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Picture 2"/>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759520" y="1600948"/>
            <a:ext cx="2304256" cy="2227130"/>
          </a:xfrm>
          <a:prstGeom prst="ellipse">
            <a:avLst/>
          </a:prstGeom>
          <a:noFill/>
          <a:ln w="5715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27568" y="3486585"/>
            <a:ext cx="1728000" cy="1506637"/>
          </a:xfrm>
          <a:prstGeom prst="ellipse">
            <a:avLst/>
          </a:prstGeom>
          <a:noFill/>
          <a:ln w="3810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7" name="组合 6"/>
          <p:cNvGrpSpPr/>
          <p:nvPr/>
        </p:nvGrpSpPr>
        <p:grpSpPr>
          <a:xfrm>
            <a:off x="3495728" y="715017"/>
            <a:ext cx="6552823" cy="4374729"/>
            <a:chOff x="4660767" y="830853"/>
            <a:chExt cx="3406775" cy="3328065"/>
          </a:xfrm>
        </p:grpSpPr>
        <p:sp>
          <p:nvSpPr>
            <p:cNvPr id="8" name="TextBox 15"/>
            <p:cNvSpPr txBox="1"/>
            <p:nvPr/>
          </p:nvSpPr>
          <p:spPr>
            <a:xfrm>
              <a:off x="4817401" y="830853"/>
              <a:ext cx="3192090" cy="596257"/>
            </a:xfrm>
            <a:prstGeom prst="rect">
              <a:avLst/>
            </a:prstGeom>
            <a:noFill/>
          </p:spPr>
          <p:txBody>
            <a:bodyPr vert="horz" wrap="none" rtlCol="0">
              <a:noAutofit/>
            </a:bodyPr>
            <a:lstStyle/>
            <a:p>
              <a:r>
                <a:rPr lang="en-US" altLang="zh-CN" sz="3600" spc="300" dirty="0">
                  <a:solidFill>
                    <a:schemeClr val="tx1">
                      <a:lumMod val="85000"/>
                      <a:lumOff val="15000"/>
                    </a:schemeClr>
                  </a:solidFill>
                  <a:latin typeface="微软雅黑" panose="020B0503020204020204" pitchFamily="34" charset="-122"/>
                  <a:ea typeface="微软雅黑" panose="020B0503020204020204" pitchFamily="34" charset="-122"/>
                </a:rPr>
                <a:t>Abstract</a:t>
              </a:r>
              <a:endParaRPr lang="zh-CN" altLang="en-US" sz="3600"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660767" y="1048687"/>
              <a:ext cx="3406775" cy="3110231"/>
            </a:xfrm>
            <a:prstGeom prst="rect">
              <a:avLst/>
            </a:prstGeom>
            <a:noFill/>
          </p:spPr>
          <p:txBody>
            <a:bodyPr anchor="ctr"/>
            <a:lstStyle/>
            <a:p>
              <a:pPr indent="360000" algn="just">
                <a:defRPr/>
              </a:pPr>
              <a:r>
                <a:rPr lang="en-US" altLang="zh-CN" sz="1300" dirty="0">
                  <a:solidFill>
                    <a:schemeClr val="tx1">
                      <a:lumMod val="85000"/>
                      <a:lumOff val="15000"/>
                    </a:schemeClr>
                  </a:solidFill>
                  <a:latin typeface="微软雅黑" pitchFamily="34" charset="-122"/>
                  <a:ea typeface="微软雅黑" pitchFamily="34" charset="-122"/>
                </a:rPr>
                <a:t>This paper outlines a financial statement analysis for use in equity valuation. </a:t>
              </a:r>
              <a:r>
                <a:rPr lang="en-US" altLang="zh-CN" sz="1300" i="1" u="sng" dirty="0">
                  <a:solidFill>
                    <a:schemeClr val="tx1">
                      <a:lumMod val="85000"/>
                      <a:lumOff val="15000"/>
                    </a:schemeClr>
                  </a:solidFill>
                  <a:latin typeface="微软雅黑" pitchFamily="34" charset="-122"/>
                  <a:ea typeface="微软雅黑" pitchFamily="34" charset="-122"/>
                </a:rPr>
                <a:t>Standard profitability </a:t>
              </a:r>
              <a:r>
                <a:rPr lang="en-US" altLang="zh-CN" sz="1300" dirty="0">
                  <a:solidFill>
                    <a:schemeClr val="tx1">
                      <a:lumMod val="85000"/>
                      <a:lumOff val="15000"/>
                    </a:schemeClr>
                  </a:solidFill>
                  <a:latin typeface="微软雅黑" pitchFamily="34" charset="-122"/>
                  <a:ea typeface="微软雅黑" pitchFamily="34" charset="-122"/>
                </a:rPr>
                <a:t>analysis is incorporated, and extended, and is complemented with an analysis of </a:t>
              </a:r>
              <a:r>
                <a:rPr lang="en-US" altLang="zh-CN" sz="1300" i="1" u="sng" dirty="0">
                  <a:solidFill>
                    <a:schemeClr val="tx1">
                      <a:lumMod val="85000"/>
                      <a:lumOff val="15000"/>
                    </a:schemeClr>
                  </a:solidFill>
                  <a:latin typeface="微软雅黑" pitchFamily="34" charset="-122"/>
                  <a:ea typeface="微软雅黑" pitchFamily="34" charset="-122"/>
                </a:rPr>
                <a:t>growth</a:t>
              </a:r>
              <a:r>
                <a:rPr lang="en-US" altLang="zh-CN" sz="1300" dirty="0">
                  <a:solidFill>
                    <a:schemeClr val="tx1">
                      <a:lumMod val="85000"/>
                      <a:lumOff val="15000"/>
                    </a:schemeClr>
                  </a:solidFill>
                  <a:latin typeface="微软雅黑" pitchFamily="34" charset="-122"/>
                  <a:ea typeface="微软雅黑" pitchFamily="34" charset="-122"/>
                </a:rPr>
                <a:t>. The perspective is one of forecasting payoffs to equities. </a:t>
              </a:r>
            </a:p>
            <a:p>
              <a:pPr indent="360000" algn="just">
                <a:defRPr/>
              </a:pPr>
              <a:endParaRPr lang="en-US" altLang="zh-CN" sz="1300" dirty="0">
                <a:solidFill>
                  <a:schemeClr val="tx1">
                    <a:lumMod val="85000"/>
                    <a:lumOff val="15000"/>
                  </a:schemeClr>
                </a:solidFill>
                <a:latin typeface="微软雅黑" pitchFamily="34" charset="-122"/>
                <a:ea typeface="微软雅黑" pitchFamily="34" charset="-122"/>
              </a:endParaRPr>
            </a:p>
            <a:p>
              <a:pPr marL="342900" indent="-342900" algn="just">
                <a:buAutoNum type="arabicPeriod"/>
                <a:defRPr/>
              </a:pPr>
              <a:r>
                <a:rPr lang="en-US" altLang="zh-CN" sz="1300" dirty="0">
                  <a:solidFill>
                    <a:schemeClr val="tx1">
                      <a:lumMod val="85000"/>
                      <a:lumOff val="15000"/>
                    </a:schemeClr>
                  </a:solidFill>
                  <a:latin typeface="微软雅黑" pitchFamily="34" charset="-122"/>
                  <a:ea typeface="微软雅黑" pitchFamily="34" charset="-122"/>
                </a:rPr>
                <a:t>General Value Analysis and Forecast:  Financial statement analysis </a:t>
              </a:r>
              <a:r>
                <a:rPr lang="en-US" altLang="zh-CN" sz="1300" dirty="0">
                  <a:solidFill>
                    <a:schemeClr val="tx1">
                      <a:lumMod val="85000"/>
                      <a:lumOff val="15000"/>
                    </a:schemeClr>
                  </a:solidFill>
                  <a:latin typeface="微软雅黑" pitchFamily="34" charset="-122"/>
                  <a:ea typeface="微软雅黑" pitchFamily="34" charset="-122"/>
                  <a:sym typeface="Wingdings" panose="05000000000000000000" pitchFamily="2" charset="2"/>
                </a:rPr>
                <a:t> </a:t>
              </a:r>
              <a:r>
                <a:rPr lang="en-US" altLang="zh-CN" sz="1300" dirty="0">
                  <a:solidFill>
                    <a:schemeClr val="tx1">
                      <a:lumMod val="85000"/>
                      <a:lumOff val="15000"/>
                    </a:schemeClr>
                  </a:solidFill>
                  <a:latin typeface="微软雅黑" pitchFamily="34" charset="-122"/>
                  <a:ea typeface="微软雅黑" pitchFamily="34" charset="-122"/>
                </a:rPr>
                <a:t>pro forma analysis of the future (forecasted ratios viewed as building blocks of forecasts of payoffs).</a:t>
              </a:r>
            </a:p>
            <a:p>
              <a:pPr marL="342900" indent="-342900" algn="just">
                <a:buAutoNum type="arabicPeriod"/>
                <a:defRPr/>
              </a:pPr>
              <a:r>
                <a:rPr lang="en-US" altLang="zh-CN" sz="1300" dirty="0">
                  <a:solidFill>
                    <a:schemeClr val="tx1">
                      <a:lumMod val="85000"/>
                      <a:lumOff val="15000"/>
                    </a:schemeClr>
                  </a:solidFill>
                  <a:latin typeface="微软雅黑" pitchFamily="34" charset="-122"/>
                  <a:ea typeface="微软雅黑" pitchFamily="34" charset="-122"/>
                </a:rPr>
                <a:t>Detailed Components Analysis Focused on Equity:  Current financial statements </a:t>
              </a:r>
              <a:r>
                <a:rPr lang="en-US" altLang="zh-CN" sz="1300" dirty="0">
                  <a:solidFill>
                    <a:schemeClr val="tx1">
                      <a:lumMod val="85000"/>
                      <a:lumOff val="15000"/>
                    </a:schemeClr>
                  </a:solidFill>
                  <a:latin typeface="微软雅黑" pitchFamily="34" charset="-122"/>
                  <a:ea typeface="微软雅黑" pitchFamily="34" charset="-122"/>
                  <a:sym typeface="Wingdings" panose="05000000000000000000" pitchFamily="2" charset="2"/>
                </a:rPr>
                <a:t> </a:t>
              </a:r>
              <a:r>
                <a:rPr lang="en-US" altLang="zh-CN" sz="1300" dirty="0">
                  <a:solidFill>
                    <a:schemeClr val="tx1">
                      <a:lumMod val="85000"/>
                      <a:lumOff val="15000"/>
                    </a:schemeClr>
                  </a:solidFill>
                  <a:latin typeface="微软雅黑" pitchFamily="34" charset="-122"/>
                  <a:ea typeface="微软雅黑" pitchFamily="34" charset="-122"/>
                </a:rPr>
                <a:t>current ratios </a:t>
              </a:r>
              <a:r>
                <a:rPr lang="en-US" altLang="zh-CN" sz="1300" dirty="0">
                  <a:solidFill>
                    <a:schemeClr val="tx1">
                      <a:lumMod val="85000"/>
                      <a:lumOff val="15000"/>
                    </a:schemeClr>
                  </a:solidFill>
                  <a:latin typeface="微软雅黑" pitchFamily="34" charset="-122"/>
                  <a:ea typeface="微软雅黑" pitchFamily="34" charset="-122"/>
                  <a:sym typeface="Wingdings" panose="05000000000000000000" pitchFamily="2" charset="2"/>
                </a:rPr>
                <a:t> </a:t>
              </a:r>
              <a:r>
                <a:rPr lang="en-US" altLang="zh-CN" sz="1300" dirty="0">
                  <a:solidFill>
                    <a:schemeClr val="tx1">
                      <a:lumMod val="85000"/>
                      <a:lumOff val="15000"/>
                    </a:schemeClr>
                  </a:solidFill>
                  <a:latin typeface="微软雅黑" pitchFamily="34" charset="-122"/>
                  <a:ea typeface="微软雅黑" pitchFamily="34" charset="-122"/>
                </a:rPr>
                <a:t>future ratios driving equity payoffs. (financial statement analysis is hierarchical, with ratios lower in the ordering contain finer information).</a:t>
              </a:r>
            </a:p>
            <a:p>
              <a:pPr algn="just">
                <a:defRPr/>
              </a:pPr>
              <a:endParaRPr lang="en-US" altLang="zh-CN" sz="1300" dirty="0">
                <a:solidFill>
                  <a:schemeClr val="tx1">
                    <a:lumMod val="85000"/>
                    <a:lumOff val="15000"/>
                  </a:schemeClr>
                </a:solidFill>
                <a:latin typeface="微软雅黑" pitchFamily="34" charset="-122"/>
                <a:ea typeface="微软雅黑" pitchFamily="34" charset="-122"/>
              </a:endParaRPr>
            </a:p>
            <a:p>
              <a:pPr indent="360000" algn="just">
                <a:defRPr/>
              </a:pPr>
              <a:r>
                <a:rPr lang="en-US" altLang="zh-CN" sz="1300" dirty="0">
                  <a:solidFill>
                    <a:schemeClr val="tx1">
                      <a:lumMod val="85000"/>
                      <a:lumOff val="15000"/>
                    </a:schemeClr>
                  </a:solidFill>
                  <a:latin typeface="微软雅黑" pitchFamily="34" charset="-122"/>
                  <a:ea typeface="微软雅黑" pitchFamily="34" charset="-122"/>
                </a:rPr>
                <a:t>To provide historical benchmarks for forecasting, typical values for ratios are documented for the period 1963-1996, along with their cross-sectional variation and correlation. And, again with a view to forecasting, the time series behavior of many of the ratios is also described and their typical “long-run, steady-state” levels are documented.</a:t>
              </a:r>
            </a:p>
          </p:txBody>
        </p:sp>
      </p:grpSp>
    </p:spTree>
    <p:extLst>
      <p:ext uri="{BB962C8B-B14F-4D97-AF65-F5344CB8AC3E}">
        <p14:creationId xmlns:p14="http://schemas.microsoft.com/office/powerpoint/2010/main" val="21711622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804172" cy="1015663"/>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Abstract and  Research Objective - Identify</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37" name="椭圆 36"/>
          <p:cNvSpPr/>
          <p:nvPr/>
        </p:nvSpPr>
        <p:spPr>
          <a:xfrm>
            <a:off x="1601753"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8" name="椭圆 37"/>
          <p:cNvSpPr/>
          <p:nvPr/>
        </p:nvSpPr>
        <p:spPr>
          <a:xfrm>
            <a:off x="1485143"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9" name="矩形 38"/>
          <p:cNvSpPr/>
          <p:nvPr/>
        </p:nvSpPr>
        <p:spPr>
          <a:xfrm>
            <a:off x="1726210" y="2151490"/>
            <a:ext cx="1691926" cy="1022856"/>
          </a:xfrm>
          <a:prstGeom prst="rect">
            <a:avLst/>
          </a:prstGeom>
        </p:spPr>
        <p:txBody>
          <a:bodyPr wrap="square" lIns="98565" tIns="49282" rIns="98565" bIns="49282">
            <a:spAutoFit/>
          </a:bodyPr>
          <a:lstStyle/>
          <a:p>
            <a:pPr algn="ctr"/>
            <a:r>
              <a:rPr lang="en-US" altLang="zh-CN" sz="2000" b="1" dirty="0">
                <a:solidFill>
                  <a:schemeClr val="bg1"/>
                </a:solidFill>
                <a:latin typeface="微软雅黑" pitchFamily="34" charset="-122"/>
                <a:ea typeface="微软雅黑" pitchFamily="34" charset="-122"/>
              </a:rPr>
              <a:t>Model and Value Selection</a:t>
            </a:r>
            <a:endParaRPr lang="zh-CN" altLang="en-US" sz="2000" b="1" dirty="0">
              <a:solidFill>
                <a:schemeClr val="bg1"/>
              </a:solidFill>
              <a:latin typeface="微软雅黑" pitchFamily="34" charset="-122"/>
              <a:ea typeface="微软雅黑" pitchFamily="34" charset="-122"/>
            </a:endParaRPr>
          </a:p>
        </p:txBody>
      </p:sp>
      <p:sp>
        <p:nvSpPr>
          <p:cNvPr id="40" name="文本框 7"/>
          <p:cNvSpPr txBox="1">
            <a:spLocks noChangeArrowheads="1"/>
          </p:cNvSpPr>
          <p:nvPr/>
        </p:nvSpPr>
        <p:spPr bwMode="auto">
          <a:xfrm>
            <a:off x="1595671" y="3965584"/>
            <a:ext cx="2174063"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marL="285750" indent="-285750" algn="just">
              <a:buFont typeface="Arial" panose="020B0604020202020204" pitchFamily="34" charset="0"/>
              <a:buChar char="•"/>
              <a:defRPr/>
            </a:pPr>
            <a:r>
              <a:rPr lang="en-US" altLang="zh-CN" sz="1300" dirty="0">
                <a:latin typeface="微软雅黑" pitchFamily="34" charset="-122"/>
              </a:rPr>
              <a:t>Valuation Model and Financial Statement have same accrual-basis.</a:t>
            </a:r>
          </a:p>
          <a:p>
            <a:pPr marL="285750" indent="-285750" algn="just">
              <a:buFont typeface="Arial" panose="020B0604020202020204" pitchFamily="34" charset="0"/>
              <a:buChar char="•"/>
              <a:defRPr/>
            </a:pPr>
            <a:r>
              <a:rPr lang="en-US" altLang="zh-CN" sz="1300" dirty="0">
                <a:latin typeface="微软雅黑" pitchFamily="34" charset="-122"/>
                <a:ea typeface="幼圆" panose="02010509060101010101" pitchFamily="49" charset="-122"/>
              </a:rPr>
              <a:t>Comprehensive Income coincides with FASB</a:t>
            </a:r>
            <a:endParaRPr lang="zh-CN" altLang="en-US" sz="1300" dirty="0">
              <a:latin typeface="幼圆" panose="02010509060101010101" pitchFamily="49" charset="-122"/>
              <a:ea typeface="幼圆" panose="02010509060101010101" pitchFamily="49" charset="-122"/>
            </a:endParaRPr>
          </a:p>
        </p:txBody>
      </p:sp>
      <p:sp>
        <p:nvSpPr>
          <p:cNvPr id="41" name="椭圆 40"/>
          <p:cNvSpPr/>
          <p:nvPr/>
        </p:nvSpPr>
        <p:spPr>
          <a:xfrm>
            <a:off x="4112351"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2" name="椭圆 41"/>
          <p:cNvSpPr/>
          <p:nvPr/>
        </p:nvSpPr>
        <p:spPr>
          <a:xfrm>
            <a:off x="3995740"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3" name="矩形 42"/>
          <p:cNvSpPr/>
          <p:nvPr/>
        </p:nvSpPr>
        <p:spPr>
          <a:xfrm>
            <a:off x="4236807" y="2151490"/>
            <a:ext cx="1691926" cy="1145967"/>
          </a:xfrm>
          <a:prstGeom prst="rect">
            <a:avLst/>
          </a:prstGeom>
        </p:spPr>
        <p:txBody>
          <a:bodyPr wrap="square" lIns="98565" tIns="49282" rIns="98565" bIns="49282">
            <a:spAutoFit/>
          </a:bodyPr>
          <a:lstStyle/>
          <a:p>
            <a:pPr algn="ctr"/>
            <a:r>
              <a:rPr lang="en-US" altLang="zh-CN" sz="2100" b="1" dirty="0">
                <a:solidFill>
                  <a:schemeClr val="bg1"/>
                </a:solidFill>
                <a:latin typeface="微软雅黑" pitchFamily="34" charset="-122"/>
                <a:ea typeface="微软雅黑" pitchFamily="34" charset="-122"/>
              </a:rPr>
              <a:t>Analysis Method</a:t>
            </a:r>
            <a:endParaRPr lang="zh-CN" altLang="en-US" sz="2100" b="1" dirty="0">
              <a:solidFill>
                <a:schemeClr val="bg1"/>
              </a:solidFill>
              <a:latin typeface="微软雅黑" pitchFamily="34" charset="-122"/>
              <a:ea typeface="微软雅黑" pitchFamily="34" charset="-122"/>
            </a:endParaRPr>
          </a:p>
          <a:p>
            <a:pPr lvl="0" algn="ctr"/>
            <a:endParaRPr lang="en-US" altLang="zh-CN" sz="2600" b="1" dirty="0">
              <a:solidFill>
                <a:schemeClr val="bg1"/>
              </a:solidFill>
              <a:latin typeface="微软雅黑" pitchFamily="34" charset="-122"/>
              <a:ea typeface="微软雅黑" pitchFamily="34" charset="-122"/>
            </a:endParaRPr>
          </a:p>
        </p:txBody>
      </p:sp>
      <p:sp>
        <p:nvSpPr>
          <p:cNvPr id="44" name="文本框 7"/>
          <p:cNvSpPr txBox="1">
            <a:spLocks noChangeArrowheads="1"/>
          </p:cNvSpPr>
          <p:nvPr/>
        </p:nvSpPr>
        <p:spPr bwMode="auto">
          <a:xfrm>
            <a:off x="4106268" y="3965584"/>
            <a:ext cx="1953006" cy="148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marL="285750" indent="-285750" algn="just">
              <a:buFont typeface="Arial" panose="020B0604020202020204" pitchFamily="34" charset="0"/>
              <a:buChar char="•"/>
              <a:defRPr/>
            </a:pPr>
            <a:r>
              <a:rPr lang="en-US" altLang="zh-CN" sz="1300" dirty="0">
                <a:latin typeface="微软雅黑" pitchFamily="34" charset="-122"/>
              </a:rPr>
              <a:t>Operating and financing activities separation–M&amp;M Proposition.</a:t>
            </a:r>
          </a:p>
          <a:p>
            <a:pPr marL="285750" indent="-285750" algn="just">
              <a:buFont typeface="Arial" panose="020B0604020202020204" pitchFamily="34" charset="0"/>
              <a:buChar char="•"/>
              <a:defRPr/>
            </a:pPr>
            <a:r>
              <a:rPr lang="en-US" altLang="zh-CN" sz="1300" dirty="0">
                <a:latin typeface="幼圆" panose="02010509060101010101" pitchFamily="49" charset="-122"/>
                <a:ea typeface="幼圆" panose="02010509060101010101" pitchFamily="49" charset="-122"/>
              </a:rPr>
              <a:t>Asset value traits – fair value.</a:t>
            </a:r>
            <a:endParaRPr lang="zh-CN" altLang="en-US" sz="1300" dirty="0">
              <a:latin typeface="幼圆" panose="02010509060101010101" pitchFamily="49" charset="-122"/>
              <a:ea typeface="幼圆" panose="02010509060101010101" pitchFamily="49" charset="-122"/>
            </a:endParaRPr>
          </a:p>
        </p:txBody>
      </p:sp>
      <p:sp>
        <p:nvSpPr>
          <p:cNvPr id="45" name="椭圆 44"/>
          <p:cNvSpPr/>
          <p:nvPr/>
        </p:nvSpPr>
        <p:spPr>
          <a:xfrm>
            <a:off x="6622949"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6506338"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7" name="矩形 46"/>
          <p:cNvSpPr/>
          <p:nvPr/>
        </p:nvSpPr>
        <p:spPr>
          <a:xfrm>
            <a:off x="6747404" y="2151490"/>
            <a:ext cx="1691926" cy="1022856"/>
          </a:xfrm>
          <a:prstGeom prst="rect">
            <a:avLst/>
          </a:prstGeom>
        </p:spPr>
        <p:txBody>
          <a:bodyPr wrap="square" lIns="98565" tIns="49282" rIns="98565" bIns="49282">
            <a:spAutoFit/>
          </a:bodyPr>
          <a:lstStyle/>
          <a:p>
            <a:pPr lvl="0" algn="ctr"/>
            <a:r>
              <a:rPr lang="en-US" altLang="zh-CN" sz="2000" b="1" dirty="0">
                <a:solidFill>
                  <a:schemeClr val="bg1"/>
                </a:solidFill>
                <a:latin typeface="微软雅黑" pitchFamily="34" charset="-122"/>
                <a:ea typeface="微软雅黑" pitchFamily="34" charset="-122"/>
              </a:rPr>
              <a:t>Application and Extension</a:t>
            </a:r>
          </a:p>
        </p:txBody>
      </p:sp>
      <p:sp>
        <p:nvSpPr>
          <p:cNvPr id="48" name="文本框 7"/>
          <p:cNvSpPr txBox="1">
            <a:spLocks noChangeArrowheads="1"/>
          </p:cNvSpPr>
          <p:nvPr/>
        </p:nvSpPr>
        <p:spPr bwMode="auto">
          <a:xfrm>
            <a:off x="6616865" y="3965584"/>
            <a:ext cx="206353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marL="285750" indent="-285750" eaLnBrk="1" hangingPunct="1">
              <a:buFont typeface="Arial" panose="020B0604020202020204" pitchFamily="34" charset="0"/>
              <a:buChar char="•"/>
            </a:pPr>
            <a:r>
              <a:rPr lang="en-US" altLang="zh-CN" sz="1300" dirty="0">
                <a:latin typeface="微软雅黑" pitchFamily="34" charset="-122"/>
              </a:rPr>
              <a:t>More hierarchical and fine, combine profitability with growth.</a:t>
            </a:r>
          </a:p>
          <a:p>
            <a:pPr marL="285750" indent="-285750" eaLnBrk="1" hangingPunct="1">
              <a:buFont typeface="Arial" panose="020B0604020202020204" pitchFamily="34" charset="0"/>
              <a:buChar char="•"/>
            </a:pPr>
            <a:r>
              <a:rPr lang="en-US" altLang="zh-CN" sz="1300" dirty="0">
                <a:latin typeface="微软雅黑" pitchFamily="34" charset="-122"/>
              </a:rPr>
              <a:t>Value drivers are classified into “transitory” and “permanent”.</a:t>
            </a:r>
          </a:p>
          <a:p>
            <a:pPr eaLnBrk="1" hangingPunct="1"/>
            <a:endParaRPr lang="zh-CN" altLang="en-US" sz="1300" dirty="0">
              <a:latin typeface="微软雅黑" pitchFamily="34" charset="-122"/>
            </a:endParaRPr>
          </a:p>
        </p:txBody>
      </p:sp>
    </p:spTree>
    <p:extLst>
      <p:ext uri="{BB962C8B-B14F-4D97-AF65-F5344CB8AC3E}">
        <p14:creationId xmlns:p14="http://schemas.microsoft.com/office/powerpoint/2010/main" val="1336884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750"/>
                                        <p:tgtEl>
                                          <p:spTgt spid="38"/>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2750"/>
                            </p:stCondLst>
                            <p:childTnLst>
                              <p:par>
                                <p:cTn id="33" presetID="21" presetClass="entr" presetSubtype="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heel(1)">
                                      <p:cBhvr>
                                        <p:cTn id="35" dur="750"/>
                                        <p:tgtEl>
                                          <p:spTgt spid="4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750"/>
                                        <p:tgtEl>
                                          <p:spTgt spid="46"/>
                                        </p:tgtEl>
                                      </p:cBhvr>
                                    </p:animEffect>
                                  </p:childTnLst>
                                </p:cTn>
                              </p:par>
                            </p:childTnLst>
                          </p:cTn>
                        </p:par>
                        <p:par>
                          <p:cTn id="53" fill="hold">
                            <p:stCondLst>
                              <p:cond delay="5250"/>
                            </p:stCondLst>
                            <p:childTnLst>
                              <p:par>
                                <p:cTn id="54" presetID="53" presetClass="entr" presetSubtype="16"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5750"/>
                            </p:stCondLst>
                            <p:childTnLst>
                              <p:par>
                                <p:cTn id="60" presetID="22" presetClass="entr" presetSubtype="4"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down)">
                                      <p:cBhvr>
                                        <p:cTn id="62" dur="500"/>
                                        <p:tgtEl>
                                          <p:spTgt spid="4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7" grpId="0" animBg="1"/>
      <p:bldP spid="38" grpId="0" animBg="1"/>
      <p:bldP spid="39" grpId="0"/>
      <p:bldP spid="40" grpId="0"/>
      <p:bldP spid="41" grpId="0" animBg="1"/>
      <p:bldP spid="42" grpId="0" animBg="1"/>
      <p:bldP spid="43" grpId="0"/>
      <p:bldP spid="44" grpId="0"/>
      <p:bldP spid="45" grpId="0" animBg="1"/>
      <p:bldP spid="46" grpId="0" animBg="1"/>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7" y="481236"/>
            <a:ext cx="2841173" cy="1015663"/>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Abstract and  Research Objective - Documentation</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右箭头 4"/>
          <p:cNvSpPr/>
          <p:nvPr/>
        </p:nvSpPr>
        <p:spPr>
          <a:xfrm>
            <a:off x="955292" y="2465865"/>
            <a:ext cx="8229165" cy="1164463"/>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6" name="TextBox 21"/>
          <p:cNvSpPr txBox="1">
            <a:spLocks noChangeArrowheads="1"/>
          </p:cNvSpPr>
          <p:nvPr/>
        </p:nvSpPr>
        <p:spPr bwMode="auto">
          <a:xfrm>
            <a:off x="1697040" y="2887041"/>
            <a:ext cx="2793228" cy="309491"/>
          </a:xfrm>
          <a:prstGeom prst="rect">
            <a:avLst/>
          </a:prstGeom>
          <a:noFill/>
          <a:ln w="9525">
            <a:noFill/>
            <a:miter lim="800000"/>
            <a:headEnd/>
            <a:tailEnd/>
          </a:ln>
        </p:spPr>
        <p:txBody>
          <a:bodyPr wrap="square" lIns="93136" tIns="46569" rIns="93136" bIns="46569">
            <a:spAutoFit/>
          </a:bodyPr>
          <a:lstStyle/>
          <a:p>
            <a:pPr algn="ctr" eaLnBrk="1" hangingPunct="1"/>
            <a:r>
              <a:rPr lang="en-US" altLang="zh-CN" sz="1400" b="1" dirty="0">
                <a:solidFill>
                  <a:schemeClr val="bg1"/>
                </a:solidFill>
                <a:latin typeface="微软雅黑" pitchFamily="34" charset="-122"/>
                <a:ea typeface="微软雅黑" pitchFamily="34" charset="-122"/>
              </a:rPr>
              <a:t>Cross-sectional analysis</a:t>
            </a:r>
            <a:endParaRPr lang="zh-CN" altLang="en-US" sz="1400" b="1" dirty="0">
              <a:solidFill>
                <a:schemeClr val="bg1"/>
              </a:solidFill>
              <a:latin typeface="微软雅黑" pitchFamily="34" charset="-122"/>
              <a:ea typeface="微软雅黑" pitchFamily="34" charset="-122"/>
            </a:endParaRPr>
          </a:p>
        </p:txBody>
      </p:sp>
      <p:sp>
        <p:nvSpPr>
          <p:cNvPr id="9" name="TextBox 51"/>
          <p:cNvSpPr txBox="1">
            <a:spLocks noChangeArrowheads="1"/>
          </p:cNvSpPr>
          <p:nvPr/>
        </p:nvSpPr>
        <p:spPr bwMode="auto">
          <a:xfrm>
            <a:off x="5368032" y="2892039"/>
            <a:ext cx="2220948" cy="309491"/>
          </a:xfrm>
          <a:prstGeom prst="rect">
            <a:avLst/>
          </a:prstGeom>
          <a:noFill/>
          <a:ln w="9525">
            <a:noFill/>
            <a:miter lim="800000"/>
            <a:headEnd/>
            <a:tailEnd/>
          </a:ln>
        </p:spPr>
        <p:txBody>
          <a:bodyPr wrap="square" lIns="93136" tIns="46569" rIns="93136" bIns="46569">
            <a:spAutoFit/>
          </a:bodyPr>
          <a:lstStyle/>
          <a:p>
            <a:pPr algn="ctr" eaLnBrk="1" hangingPunct="1"/>
            <a:r>
              <a:rPr lang="en-US" altLang="zh-CN" sz="1400" b="1" dirty="0">
                <a:solidFill>
                  <a:schemeClr val="bg1"/>
                </a:solidFill>
                <a:latin typeface="微软雅黑" pitchFamily="34" charset="-122"/>
                <a:ea typeface="微软雅黑" pitchFamily="34" charset="-122"/>
              </a:rPr>
              <a:t>Time series analysis</a:t>
            </a:r>
            <a:endParaRPr lang="zh-CN" altLang="en-US" sz="1400" b="1" dirty="0">
              <a:solidFill>
                <a:schemeClr val="bg1"/>
              </a:solidFill>
              <a:latin typeface="微软雅黑" pitchFamily="34" charset="-122"/>
              <a:ea typeface="微软雅黑" pitchFamily="34" charset="-122"/>
            </a:endParaRPr>
          </a:p>
        </p:txBody>
      </p:sp>
      <p:sp>
        <p:nvSpPr>
          <p:cNvPr id="10" name="椭圆 9"/>
          <p:cNvSpPr/>
          <p:nvPr/>
        </p:nvSpPr>
        <p:spPr>
          <a:xfrm>
            <a:off x="1731629"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3" name="椭圆 12"/>
          <p:cNvSpPr/>
          <p:nvPr/>
        </p:nvSpPr>
        <p:spPr>
          <a:xfrm>
            <a:off x="5309761" y="2968102"/>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9" name="文本框 22"/>
          <p:cNvSpPr txBox="1"/>
          <p:nvPr/>
        </p:nvSpPr>
        <p:spPr>
          <a:xfrm>
            <a:off x="1205305" y="1653597"/>
            <a:ext cx="4104456" cy="1022856"/>
          </a:xfrm>
          <a:prstGeom prst="rect">
            <a:avLst/>
          </a:prstGeom>
          <a:noFill/>
        </p:spPr>
        <p:txBody>
          <a:bodyPr wrap="square" lIns="98565" tIns="49282" rIns="98565" bIns="49282">
            <a:spAutoFit/>
          </a:bodyPr>
          <a:lstStyle/>
          <a:p>
            <a:pPr marL="285750" indent="-285750" algn="just">
              <a:buFont typeface="Arial" panose="020B0604020202020204" pitchFamily="34" charset="0"/>
              <a:buChar char="•"/>
              <a:defRPr/>
            </a:pPr>
            <a:r>
              <a:rPr lang="en-US" altLang="zh-CN" sz="1500" dirty="0">
                <a:latin typeface="微软雅黑" pitchFamily="34" charset="-122"/>
                <a:ea typeface="微软雅黑" pitchFamily="34" charset="-122"/>
              </a:rPr>
              <a:t>Resolve ratios that are defined differently from standard texts.</a:t>
            </a:r>
          </a:p>
          <a:p>
            <a:pPr marL="285750" indent="-285750" algn="just">
              <a:buFont typeface="Arial" panose="020B0604020202020204" pitchFamily="34" charset="0"/>
              <a:buChar char="•"/>
              <a:defRPr/>
            </a:pPr>
            <a:r>
              <a:rPr lang="en-US" altLang="zh-CN" sz="1500" dirty="0">
                <a:latin typeface="微软雅黑" pitchFamily="34" charset="-122"/>
                <a:ea typeface="微软雅黑" pitchFamily="34" charset="-122"/>
              </a:rPr>
              <a:t>Find interaction between value drivers for forecasting and valuation.</a:t>
            </a:r>
          </a:p>
        </p:txBody>
      </p:sp>
      <p:sp>
        <p:nvSpPr>
          <p:cNvPr id="20" name="文本框 22"/>
          <p:cNvSpPr txBox="1"/>
          <p:nvPr/>
        </p:nvSpPr>
        <p:spPr>
          <a:xfrm>
            <a:off x="3945816" y="3617707"/>
            <a:ext cx="4158520" cy="1022856"/>
          </a:xfrm>
          <a:prstGeom prst="rect">
            <a:avLst/>
          </a:prstGeom>
          <a:noFill/>
        </p:spPr>
        <p:txBody>
          <a:bodyPr wrap="square" lIns="98565" tIns="49282" rIns="98565" bIns="49282">
            <a:spAutoFit/>
          </a:bodyPr>
          <a:lstStyle/>
          <a:p>
            <a:pPr marL="285750" indent="-285750" algn="just">
              <a:buFont typeface="Arial" panose="020B0604020202020204" pitchFamily="34" charset="0"/>
              <a:buChar char="•"/>
              <a:defRPr/>
            </a:pPr>
            <a:r>
              <a:rPr lang="en-US" altLang="zh-CN" sz="1500" dirty="0">
                <a:latin typeface="微软雅黑" pitchFamily="34" charset="-122"/>
                <a:ea typeface="微软雅黑" pitchFamily="34" charset="-122"/>
              </a:rPr>
              <a:t>Model requirement – Continuing Value requires ‘steady state’</a:t>
            </a:r>
          </a:p>
          <a:p>
            <a:pPr marL="285750" indent="-285750" algn="just">
              <a:buFont typeface="Arial" panose="020B0604020202020204" pitchFamily="34" charset="0"/>
              <a:buChar char="•"/>
              <a:defRPr/>
            </a:pPr>
            <a:r>
              <a:rPr lang="en-US" altLang="zh-CN" sz="1500" dirty="0">
                <a:latin typeface="微软雅黑" pitchFamily="34" charset="-122"/>
                <a:ea typeface="微软雅黑" pitchFamily="34" charset="-122"/>
              </a:rPr>
              <a:t>Find general model – identify ‘transitory’ and ‘permanent’.</a:t>
            </a:r>
          </a:p>
        </p:txBody>
      </p:sp>
    </p:spTree>
    <p:extLst>
      <p:ext uri="{BB962C8B-B14F-4D97-AF65-F5344CB8AC3E}">
        <p14:creationId xmlns:p14="http://schemas.microsoft.com/office/powerpoint/2010/main" val="1336884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3" presetClass="entr" presetSubtype="3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4*#ppt_w"/>
                                          </p:val>
                                        </p:tav>
                                        <p:tav tm="100000">
                                          <p:val>
                                            <p:strVal val="#ppt_w"/>
                                          </p:val>
                                        </p:tav>
                                      </p:tavLst>
                                    </p:anim>
                                    <p:anim calcmode="lin" valueType="num">
                                      <p:cBhvr>
                                        <p:cTn id="23" dur="500" fill="hold"/>
                                        <p:tgtEl>
                                          <p:spTgt spid="10"/>
                                        </p:tgtEl>
                                        <p:attrNameLst>
                                          <p:attrName>ppt_h</p:attrName>
                                        </p:attrNameLst>
                                      </p:cBhvr>
                                      <p:tavLst>
                                        <p:tav tm="0">
                                          <p:val>
                                            <p:strVal val="4*#ppt_h"/>
                                          </p:val>
                                        </p:tav>
                                        <p:tav tm="100000">
                                          <p:val>
                                            <p:strVal val="#ppt_h"/>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3" presetClass="entr" presetSubtype="3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4*#ppt_w"/>
                                          </p:val>
                                        </p:tav>
                                        <p:tav tm="100000">
                                          <p:val>
                                            <p:strVal val="#ppt_w"/>
                                          </p:val>
                                        </p:tav>
                                      </p:tavLst>
                                    </p:anim>
                                    <p:anim calcmode="lin" valueType="num">
                                      <p:cBhvr>
                                        <p:cTn id="36" dur="500" fill="hold"/>
                                        <p:tgtEl>
                                          <p:spTgt spid="13"/>
                                        </p:tgtEl>
                                        <p:attrNameLst>
                                          <p:attrName>ppt_h</p:attrName>
                                        </p:attrNameLst>
                                      </p:cBhvr>
                                      <p:tavLst>
                                        <p:tav tm="0">
                                          <p:val>
                                            <p:strVal val="4*#ppt_h"/>
                                          </p:val>
                                        </p:tav>
                                        <p:tav tm="100000">
                                          <p:val>
                                            <p:strVal val="#ppt_h"/>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9" grpId="0"/>
      <p:bldP spid="10" grpId="0" animBg="1"/>
      <p:bldP spid="13"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 fmla="*/ 0 w 12192000"/>
              <a:gd name="connsiteY0" fmla="*/ 0 h 3249800"/>
              <a:gd name="connsiteX1" fmla="*/ 12192000 w 12192000"/>
              <a:gd name="connsiteY1" fmla="*/ 533400 h 3249800"/>
              <a:gd name="connsiteX2" fmla="*/ 12192000 w 12192000"/>
              <a:gd name="connsiteY2" fmla="*/ 3249800 h 3249800"/>
              <a:gd name="connsiteX3" fmla="*/ 0 w 12192000"/>
              <a:gd name="connsiteY3" fmla="*/ 3249800 h 3249800"/>
              <a:gd name="connsiteX4" fmla="*/ 0 w 12192000"/>
              <a:gd name="connsiteY4" fmla="*/ 0 h 3249800"/>
              <a:gd name="connsiteX0" fmla="*/ 0 w 12192000"/>
              <a:gd name="connsiteY0" fmla="*/ 0 h 3249800"/>
              <a:gd name="connsiteX1" fmla="*/ 12192000 w 12192000"/>
              <a:gd name="connsiteY1" fmla="*/ 533400 h 3249800"/>
              <a:gd name="connsiteX2" fmla="*/ 12192000 w 12192000"/>
              <a:gd name="connsiteY2" fmla="*/ 3249800 h 3249800"/>
              <a:gd name="connsiteX3" fmla="*/ 19050 w 12192000"/>
              <a:gd name="connsiteY3" fmla="*/ 1687700 h 3249800"/>
              <a:gd name="connsiteX4" fmla="*/ 0 w 12192000"/>
              <a:gd name="connsiteY4" fmla="*/ 0 h 3249800"/>
              <a:gd name="connsiteX0" fmla="*/ 0 w 12230100"/>
              <a:gd name="connsiteY0" fmla="*/ 0 h 4583300"/>
              <a:gd name="connsiteX1" fmla="*/ 12192000 w 12230100"/>
              <a:gd name="connsiteY1" fmla="*/ 5334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30100"/>
              <a:gd name="connsiteY0" fmla="*/ 0 h 4583300"/>
              <a:gd name="connsiteX1" fmla="*/ 12211050 w 12230100"/>
              <a:gd name="connsiteY1" fmla="*/ 2019300 h 4583300"/>
              <a:gd name="connsiteX2" fmla="*/ 12230100 w 12230100"/>
              <a:gd name="connsiteY2" fmla="*/ 4583300 h 4583300"/>
              <a:gd name="connsiteX3" fmla="*/ 19050 w 12230100"/>
              <a:gd name="connsiteY3" fmla="*/ 1687700 h 4583300"/>
              <a:gd name="connsiteX4" fmla="*/ 0 w 12230100"/>
              <a:gd name="connsiteY4" fmla="*/ 0 h 458330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4068950"/>
              <a:gd name="connsiteX1" fmla="*/ 12211050 w 12249150"/>
              <a:gd name="connsiteY1" fmla="*/ 2019300 h 4068950"/>
              <a:gd name="connsiteX2" fmla="*/ 12249150 w 12249150"/>
              <a:gd name="connsiteY2" fmla="*/ 4068950 h 4068950"/>
              <a:gd name="connsiteX3" fmla="*/ 19050 w 12249150"/>
              <a:gd name="connsiteY3" fmla="*/ 1687700 h 4068950"/>
              <a:gd name="connsiteX4" fmla="*/ 0 w 12249150"/>
              <a:gd name="connsiteY4" fmla="*/ 0 h 4068950"/>
              <a:gd name="connsiteX0" fmla="*/ 0 w 12249150"/>
              <a:gd name="connsiteY0" fmla="*/ 0 h 3935600"/>
              <a:gd name="connsiteX1" fmla="*/ 12211050 w 12249150"/>
              <a:gd name="connsiteY1" fmla="*/ 18859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49150 w 12249150"/>
              <a:gd name="connsiteY1" fmla="*/ 142875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68200"/>
              <a:gd name="connsiteY0" fmla="*/ 0 h 3935600"/>
              <a:gd name="connsiteX1" fmla="*/ 12268200 w 12268200"/>
              <a:gd name="connsiteY1" fmla="*/ 1104900 h 3935600"/>
              <a:gd name="connsiteX2" fmla="*/ 12249150 w 12268200"/>
              <a:gd name="connsiteY2" fmla="*/ 3935600 h 3935600"/>
              <a:gd name="connsiteX3" fmla="*/ 19050 w 12268200"/>
              <a:gd name="connsiteY3" fmla="*/ 1554350 h 3935600"/>
              <a:gd name="connsiteX4" fmla="*/ 0 w 1226820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19050 w 12249150"/>
              <a:gd name="connsiteY3" fmla="*/ 1554350 h 3935600"/>
              <a:gd name="connsiteX4" fmla="*/ 0 w 12249150"/>
              <a:gd name="connsiteY4" fmla="*/ 0 h 3935600"/>
              <a:gd name="connsiteX0" fmla="*/ 0 w 12249150"/>
              <a:gd name="connsiteY0" fmla="*/ 0 h 3935600"/>
              <a:gd name="connsiteX1" fmla="*/ 12237720 w 12249150"/>
              <a:gd name="connsiteY1" fmla="*/ 1089660 h 3935600"/>
              <a:gd name="connsiteX2" fmla="*/ 12249150 w 12249150"/>
              <a:gd name="connsiteY2" fmla="*/ 3935600 h 3935600"/>
              <a:gd name="connsiteX3" fmla="*/ 44450 w 12249150"/>
              <a:gd name="connsiteY3" fmla="*/ 1554350 h 3935600"/>
              <a:gd name="connsiteX4" fmla="*/ 0 w 12249150"/>
              <a:gd name="connsiteY4" fmla="*/ 0 h 3935600"/>
              <a:gd name="connsiteX0" fmla="*/ 0 w 12217400"/>
              <a:gd name="connsiteY0" fmla="*/ 0 h 3922900"/>
              <a:gd name="connsiteX1" fmla="*/ 12205970 w 12217400"/>
              <a:gd name="connsiteY1" fmla="*/ 1076960 h 3922900"/>
              <a:gd name="connsiteX2" fmla="*/ 12217400 w 12217400"/>
              <a:gd name="connsiteY2" fmla="*/ 3922900 h 3922900"/>
              <a:gd name="connsiteX3" fmla="*/ 12700 w 12217400"/>
              <a:gd name="connsiteY3" fmla="*/ 1541650 h 3922900"/>
              <a:gd name="connsiteX4" fmla="*/ 0 w 12217400"/>
              <a:gd name="connsiteY4" fmla="*/ 0 h 3922900"/>
              <a:gd name="connsiteX0" fmla="*/ 0 w 12217400"/>
              <a:gd name="connsiteY0" fmla="*/ 0 h 3922900"/>
              <a:gd name="connsiteX1" fmla="*/ 12205970 w 12217400"/>
              <a:gd name="connsiteY1" fmla="*/ 1076960 h 3922900"/>
              <a:gd name="connsiteX2" fmla="*/ 12217400 w 12217400"/>
              <a:gd name="connsiteY2" fmla="*/ 3922900 h 3922900"/>
              <a:gd name="connsiteX3" fmla="*/ 6350 w 12217400"/>
              <a:gd name="connsiteY3" fmla="*/ 1541650 h 3922900"/>
              <a:gd name="connsiteX4" fmla="*/ 0 w 12217400"/>
              <a:gd name="connsiteY4" fmla="*/ 0 h 392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 fmla="*/ 15499 w 12192305"/>
              <a:gd name="connsiteY0" fmla="*/ 43395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15499 w 12192305"/>
              <a:gd name="connsiteY4" fmla="*/ 433952 h 1487838"/>
              <a:gd name="connsiteX0" fmla="*/ 7879 w 12192305"/>
              <a:gd name="connsiteY0" fmla="*/ 426332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7879 w 12192305"/>
              <a:gd name="connsiteY4" fmla="*/ 426332 h 1487838"/>
              <a:gd name="connsiteX0" fmla="*/ 361 w 12200027"/>
              <a:gd name="connsiteY0" fmla="*/ 42633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26332 h 1487838"/>
              <a:gd name="connsiteX0" fmla="*/ 361 w 12200027"/>
              <a:gd name="connsiteY0" fmla="*/ 433952 h 1487838"/>
              <a:gd name="connsiteX1" fmla="*/ 12200027 w 12200027"/>
              <a:gd name="connsiteY1" fmla="*/ 0 h 1487838"/>
              <a:gd name="connsiteX2" fmla="*/ 12200027 w 12200027"/>
              <a:gd name="connsiteY2" fmla="*/ 1487838 h 1487838"/>
              <a:gd name="connsiteX3" fmla="*/ 7722 w 12200027"/>
              <a:gd name="connsiteY3" fmla="*/ 1487838 h 1487838"/>
              <a:gd name="connsiteX4" fmla="*/ 361 w 12200027"/>
              <a:gd name="connsiteY4" fmla="*/ 433952 h 1487838"/>
              <a:gd name="connsiteX0" fmla="*/ 790 w 12192836"/>
              <a:gd name="connsiteY0" fmla="*/ 426332 h 1487838"/>
              <a:gd name="connsiteX1" fmla="*/ 12192836 w 12192836"/>
              <a:gd name="connsiteY1" fmla="*/ 0 h 1487838"/>
              <a:gd name="connsiteX2" fmla="*/ 12192836 w 12192836"/>
              <a:gd name="connsiteY2" fmla="*/ 1487838 h 1487838"/>
              <a:gd name="connsiteX3" fmla="*/ 531 w 12192836"/>
              <a:gd name="connsiteY3" fmla="*/ 1487838 h 1487838"/>
              <a:gd name="connsiteX4" fmla="*/ 790 w 12192836"/>
              <a:gd name="connsiteY4" fmla="*/ 426332 h 1487838"/>
              <a:gd name="connsiteX0" fmla="*/ 790 w 12200456"/>
              <a:gd name="connsiteY0" fmla="*/ 1767452 h 2828958"/>
              <a:gd name="connsiteX1" fmla="*/ 12200456 w 12200456"/>
              <a:gd name="connsiteY1" fmla="*/ 0 h 2828958"/>
              <a:gd name="connsiteX2" fmla="*/ 12192836 w 12200456"/>
              <a:gd name="connsiteY2" fmla="*/ 282895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312578 h 2828958"/>
              <a:gd name="connsiteX3" fmla="*/ 531 w 12200456"/>
              <a:gd name="connsiteY3" fmla="*/ 2828958 h 2828958"/>
              <a:gd name="connsiteX4" fmla="*/ 790 w 12200456"/>
              <a:gd name="connsiteY4" fmla="*/ 1767452 h 2828958"/>
              <a:gd name="connsiteX0" fmla="*/ 790 w 12200456"/>
              <a:gd name="connsiteY0" fmla="*/ 1767452 h 2828958"/>
              <a:gd name="connsiteX1" fmla="*/ 12200456 w 12200456"/>
              <a:gd name="connsiteY1" fmla="*/ 0 h 2828958"/>
              <a:gd name="connsiteX2" fmla="*/ 12200456 w 12200456"/>
              <a:gd name="connsiteY2" fmla="*/ 1445928 h 2828958"/>
              <a:gd name="connsiteX3" fmla="*/ 531 w 12200456"/>
              <a:gd name="connsiteY3" fmla="*/ 2828958 h 2828958"/>
              <a:gd name="connsiteX4" fmla="*/ 790 w 12200456"/>
              <a:gd name="connsiteY4" fmla="*/ 1767452 h 2828958"/>
              <a:gd name="connsiteX0" fmla="*/ 116 w 12199782"/>
              <a:gd name="connsiteY0" fmla="*/ 17674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767452 h 2619408"/>
              <a:gd name="connsiteX0" fmla="*/ 116 w 12199782"/>
              <a:gd name="connsiteY0" fmla="*/ 1615052 h 2619408"/>
              <a:gd name="connsiteX1" fmla="*/ 12199782 w 12199782"/>
              <a:gd name="connsiteY1" fmla="*/ 0 h 2619408"/>
              <a:gd name="connsiteX2" fmla="*/ 12199782 w 12199782"/>
              <a:gd name="connsiteY2" fmla="*/ 1445928 h 2619408"/>
              <a:gd name="connsiteX3" fmla="*/ 37957 w 12199782"/>
              <a:gd name="connsiteY3" fmla="*/ 2619408 h 2619408"/>
              <a:gd name="connsiteX4" fmla="*/ 116 w 12199782"/>
              <a:gd name="connsiteY4" fmla="*/ 1615052 h 2619408"/>
              <a:gd name="connsiteX0" fmla="*/ 789 w 12200455"/>
              <a:gd name="connsiteY0" fmla="*/ 1615052 h 2638458"/>
              <a:gd name="connsiteX1" fmla="*/ 12200455 w 12200455"/>
              <a:gd name="connsiteY1" fmla="*/ 0 h 2638458"/>
              <a:gd name="connsiteX2" fmla="*/ 12200455 w 12200455"/>
              <a:gd name="connsiteY2" fmla="*/ 1445928 h 2638458"/>
              <a:gd name="connsiteX3" fmla="*/ 530 w 12200455"/>
              <a:gd name="connsiteY3" fmla="*/ 2638458 h 2638458"/>
              <a:gd name="connsiteX4" fmla="*/ 789 w 12200455"/>
              <a:gd name="connsiteY4" fmla="*/ 1615052 h 2638458"/>
              <a:gd name="connsiteX0" fmla="*/ 789 w 12200455"/>
              <a:gd name="connsiteY0" fmla="*/ 1615052 h 2638458"/>
              <a:gd name="connsiteX1" fmla="*/ 12200455 w 12200455"/>
              <a:gd name="connsiteY1" fmla="*/ 0 h 2638458"/>
              <a:gd name="connsiteX2" fmla="*/ 12200455 w 12200455"/>
              <a:gd name="connsiteY2" fmla="*/ 1792770 h 2638458"/>
              <a:gd name="connsiteX3" fmla="*/ 530 w 12200455"/>
              <a:gd name="connsiteY3" fmla="*/ 2638458 h 2638458"/>
              <a:gd name="connsiteX4" fmla="*/ 789 w 12200455"/>
              <a:gd name="connsiteY4" fmla="*/ 1615052 h 263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21510"/>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 fmla="*/ 0 w 12195175"/>
              <a:gd name="connsiteY0" fmla="*/ 609600 h 1400013"/>
              <a:gd name="connsiteX1" fmla="*/ 12195175 w 12195175"/>
              <a:gd name="connsiteY1" fmla="*/ 0 h 1400013"/>
              <a:gd name="connsiteX2" fmla="*/ 12192000 w 12195175"/>
              <a:gd name="connsiteY2" fmla="*/ 1400013 h 1400013"/>
              <a:gd name="connsiteX3" fmla="*/ 0 w 12195175"/>
              <a:gd name="connsiteY3" fmla="*/ 1400013 h 1400013"/>
              <a:gd name="connsiteX4" fmla="*/ 0 w 1219517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609600 h 1400013"/>
              <a:gd name="connsiteX1" fmla="*/ 12192000 w 12192305"/>
              <a:gd name="connsiteY1" fmla="*/ 0 h 1400013"/>
              <a:gd name="connsiteX2" fmla="*/ 12192000 w 12192305"/>
              <a:gd name="connsiteY2" fmla="*/ 1400013 h 1400013"/>
              <a:gd name="connsiteX3" fmla="*/ 0 w 12192305"/>
              <a:gd name="connsiteY3" fmla="*/ 1400013 h 1400013"/>
              <a:gd name="connsiteX4" fmla="*/ 0 w 12192305"/>
              <a:gd name="connsiteY4" fmla="*/ 609600 h 1400013"/>
              <a:gd name="connsiteX0" fmla="*/ 0 w 12192305"/>
              <a:gd name="connsiteY0" fmla="*/ 857573 h 1647986"/>
              <a:gd name="connsiteX1" fmla="*/ 12192000 w 12192305"/>
              <a:gd name="connsiteY1" fmla="*/ 0 h 1647986"/>
              <a:gd name="connsiteX2" fmla="*/ 12192000 w 12192305"/>
              <a:gd name="connsiteY2" fmla="*/ 1647986 h 1647986"/>
              <a:gd name="connsiteX3" fmla="*/ 0 w 12192305"/>
              <a:gd name="connsiteY3" fmla="*/ 1647986 h 1647986"/>
              <a:gd name="connsiteX4" fmla="*/ 0 w 12192305"/>
              <a:gd name="connsiteY4" fmla="*/ 857573 h 1647986"/>
              <a:gd name="connsiteX0" fmla="*/ 0 w 12199700"/>
              <a:gd name="connsiteY0" fmla="*/ 857573 h 1647986"/>
              <a:gd name="connsiteX1" fmla="*/ 12192000 w 12199700"/>
              <a:gd name="connsiteY1" fmla="*/ 0 h 1647986"/>
              <a:gd name="connsiteX2" fmla="*/ 12199620 w 12199700"/>
              <a:gd name="connsiteY2" fmla="*/ 1647986 h 1647986"/>
              <a:gd name="connsiteX3" fmla="*/ 0 w 12199700"/>
              <a:gd name="connsiteY3" fmla="*/ 1647986 h 1647986"/>
              <a:gd name="connsiteX4" fmla="*/ 0 w 12199700"/>
              <a:gd name="connsiteY4" fmla="*/ 857573 h 1647986"/>
              <a:gd name="connsiteX0" fmla="*/ 0 w 12199925"/>
              <a:gd name="connsiteY0" fmla="*/ 857573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0 w 12199925"/>
              <a:gd name="connsiteY4" fmla="*/ 857573 h 1647986"/>
              <a:gd name="connsiteX0" fmla="*/ 14515 w 12199925"/>
              <a:gd name="connsiteY0" fmla="*/ 567287 h 1647986"/>
              <a:gd name="connsiteX1" fmla="*/ 12199620 w 12199925"/>
              <a:gd name="connsiteY1" fmla="*/ 0 h 1647986"/>
              <a:gd name="connsiteX2" fmla="*/ 12199620 w 12199925"/>
              <a:gd name="connsiteY2" fmla="*/ 1647986 h 1647986"/>
              <a:gd name="connsiteX3" fmla="*/ 0 w 12199925"/>
              <a:gd name="connsiteY3" fmla="*/ 1647986 h 1647986"/>
              <a:gd name="connsiteX4" fmla="*/ 14515 w 12199925"/>
              <a:gd name="connsiteY4" fmla="*/ 567287 h 16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1767632" y="1849388"/>
            <a:ext cx="6480720" cy="1177245"/>
          </a:xfrm>
          <a:prstGeom prst="rect">
            <a:avLst/>
          </a:prstGeom>
          <a:noFill/>
        </p:spPr>
        <p:txBody>
          <a:bodyPr wrap="square" lIns="68580" tIns="34290" rIns="68580" bIns="34290" rtlCol="0">
            <a:spAutoFit/>
          </a:bodyPr>
          <a:lstStyle/>
          <a:p>
            <a:pPr algn="ctr"/>
            <a:r>
              <a:rPr lang="en-US" altLang="zh-CN" sz="3600" b="1" dirty="0">
                <a:solidFill>
                  <a:schemeClr val="bg1"/>
                </a:solidFill>
                <a:ea typeface="微软雅黑" panose="020B0503020204020204" pitchFamily="34" charset="-122"/>
                <a:cs typeface="+mn-ea"/>
                <a:sym typeface="+mn-lt"/>
              </a:rPr>
              <a:t>Residual Valuation Model - Identification</a:t>
            </a:r>
            <a:endParaRPr lang="zh-CN" altLang="en-US" sz="3600" b="1" dirty="0">
              <a:solidFill>
                <a:schemeClr val="bg1"/>
              </a:solidFill>
              <a:ea typeface="微软雅黑" panose="020B0503020204020204" pitchFamily="34" charset="-122"/>
              <a:cs typeface="+mn-ea"/>
              <a:sym typeface="+mn-lt"/>
            </a:endParaRP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headEnd/>
              <a:tailEnd/>
            </a:ln>
          </p:spPr>
          <p:txBody>
            <a:bodyPr lIns="68589" tIns="34295" rIns="68589" bIns="34295" anchor="ctr"/>
            <a:lstStyle/>
            <a:p>
              <a:pPr algn="ctr" eaLnBrk="1" hangingPunct="1">
                <a:buFont typeface="Arial" pitchFamily="34" charset="0"/>
                <a:buNone/>
              </a:pPr>
              <a:endParaRPr lang="zh-CN" altLang="zh-CN" dirty="0">
                <a:latin typeface="微软雅黑" panose="020B0503020204020204" pitchFamily="34" charset="-122"/>
                <a:ea typeface="微软雅黑" panose="020B0503020204020204" pitchFamily="34" charset="-122"/>
                <a:sym typeface="宋体"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headEnd/>
              <a:tailEnd/>
            </a:ln>
          </p:spPr>
          <p:txBody>
            <a:bodyPr wrap="square" lIns="68589" tIns="34295" rIns="68589" bIns="34295">
              <a:spAutoFit/>
            </a:bodyPr>
            <a:lstStyle/>
            <a:p>
              <a:pPr algn="ctr" eaLnBrk="1" hangingPunct="1">
                <a:buFont typeface="Arial" pitchFamily="34" charset="0"/>
                <a:buNone/>
              </a:pPr>
              <a:r>
                <a:rPr lang="en-US" altLang="zh-CN" sz="2800" b="1" dirty="0">
                  <a:solidFill>
                    <a:schemeClr val="bg1"/>
                  </a:solidFill>
                  <a:latin typeface="Adobe Gothic Std B" pitchFamily="34" charset="-128"/>
                  <a:ea typeface="Adobe Gothic Std B" pitchFamily="34" charset="-128"/>
                </a:rPr>
                <a:t>PART  2</a:t>
              </a:r>
              <a:endParaRPr lang="zh-CN" altLang="en-US" sz="2800" dirty="0">
                <a:solidFill>
                  <a:schemeClr val="bg1"/>
                </a:solidFill>
                <a:latin typeface="Adobe Gothic Std B" pitchFamily="34" charset="-128"/>
                <a:ea typeface="微软雅黑" panose="020B0503020204020204" pitchFamily="34" charset="-122"/>
              </a:endParaRPr>
            </a:p>
          </p:txBody>
        </p:sp>
      </p:grpSp>
    </p:spTree>
    <p:extLst>
      <p:ext uri="{BB962C8B-B14F-4D97-AF65-F5344CB8AC3E}">
        <p14:creationId xmlns:p14="http://schemas.microsoft.com/office/powerpoint/2010/main" val="131937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Residual Income Valuation Model</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对角圆角矩形 4"/>
          <p:cNvSpPr/>
          <p:nvPr/>
        </p:nvSpPr>
        <p:spPr>
          <a:xfrm>
            <a:off x="1263576" y="1489348"/>
            <a:ext cx="1343546" cy="573340"/>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en-US" altLang="zh-CN" sz="1700" dirty="0">
                <a:solidFill>
                  <a:schemeClr val="bg1"/>
                </a:solidFill>
                <a:latin typeface="微软雅黑" pitchFamily="34" charset="-122"/>
                <a:ea typeface="微软雅黑" pitchFamily="34" charset="-122"/>
              </a:rPr>
              <a:t>Model</a:t>
            </a:r>
            <a:endParaRPr lang="zh-CN" altLang="en-US" sz="1700" dirty="0">
              <a:solidFill>
                <a:schemeClr val="bg1"/>
              </a:solidFill>
              <a:latin typeface="微软雅黑" pitchFamily="34" charset="-122"/>
              <a:ea typeface="微软雅黑" pitchFamily="34" charset="-122"/>
            </a:endParaRPr>
          </a:p>
        </p:txBody>
      </p:sp>
      <p:sp>
        <p:nvSpPr>
          <p:cNvPr id="6" name="对角圆角矩形 5"/>
          <p:cNvSpPr/>
          <p:nvPr/>
        </p:nvSpPr>
        <p:spPr>
          <a:xfrm>
            <a:off x="2225553" y="3217540"/>
            <a:ext cx="1345257" cy="573342"/>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en-US" altLang="zh-CN" sz="1700" dirty="0">
                <a:solidFill>
                  <a:schemeClr val="bg1"/>
                </a:solidFill>
                <a:latin typeface="微软雅黑" pitchFamily="34" charset="-122"/>
                <a:ea typeface="微软雅黑" pitchFamily="34" charset="-122"/>
              </a:rPr>
              <a:t>Ratio</a:t>
            </a:r>
            <a:endParaRPr lang="zh-CN" altLang="en-US" sz="1700" dirty="0">
              <a:solidFill>
                <a:schemeClr val="bg1"/>
              </a:solidFill>
              <a:latin typeface="微软雅黑" pitchFamily="34" charset="-122"/>
              <a:ea typeface="微软雅黑" pitchFamily="34" charset="-122"/>
            </a:endParaRPr>
          </a:p>
        </p:txBody>
      </p:sp>
      <p:sp>
        <p:nvSpPr>
          <p:cNvPr id="7" name="对角圆角矩形 6"/>
          <p:cNvSpPr/>
          <p:nvPr/>
        </p:nvSpPr>
        <p:spPr>
          <a:xfrm>
            <a:off x="3199311" y="4571802"/>
            <a:ext cx="1345257" cy="573340"/>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en-US" altLang="zh-CN" sz="1700" dirty="0">
                <a:solidFill>
                  <a:schemeClr val="bg1"/>
                </a:solidFill>
                <a:latin typeface="微软雅黑" pitchFamily="34" charset="-122"/>
                <a:ea typeface="微软雅黑" pitchFamily="34" charset="-122"/>
              </a:rPr>
              <a:t>Drivers</a:t>
            </a:r>
            <a:endParaRPr lang="zh-CN" altLang="en-US" sz="1700" dirty="0">
              <a:solidFill>
                <a:schemeClr val="bg1"/>
              </a:solidFill>
              <a:latin typeface="微软雅黑" pitchFamily="34" charset="-122"/>
              <a:ea typeface="微软雅黑" pitchFamily="34" charset="-122"/>
            </a:endParaRPr>
          </a:p>
        </p:txBody>
      </p:sp>
      <p:cxnSp>
        <p:nvCxnSpPr>
          <p:cNvPr id="9" name="直接箭头连接符 8"/>
          <p:cNvCxnSpPr/>
          <p:nvPr/>
        </p:nvCxnSpPr>
        <p:spPr>
          <a:xfrm>
            <a:off x="2759449" y="1777380"/>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755656" y="3444181"/>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681711" y="4823576"/>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368032" y="4562286"/>
            <a:ext cx="2832571" cy="617837"/>
            <a:chOff x="4738688" y="2934767"/>
            <a:chExt cx="2627312" cy="573087"/>
          </a:xfrm>
        </p:grpSpPr>
        <p:sp>
          <p:nvSpPr>
            <p:cNvPr id="19" name="文本框 14"/>
            <p:cNvSpPr txBox="1">
              <a:spLocks noChangeArrowheads="1"/>
            </p:cNvSpPr>
            <p:nvPr/>
          </p:nvSpPr>
          <p:spPr bwMode="auto">
            <a:xfrm>
              <a:off x="4738688" y="2934767"/>
              <a:ext cx="1870121"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r>
                <a:rPr lang="en-US" altLang="zh-CN" sz="1900" dirty="0">
                  <a:solidFill>
                    <a:srgbClr val="052E65"/>
                  </a:solidFill>
                  <a:latin typeface="微软雅黑" pitchFamily="34" charset="-122"/>
                </a:rPr>
                <a:t>RE</a:t>
              </a:r>
              <a:r>
                <a:rPr lang="zh-CN" altLang="en-US" sz="1900" dirty="0">
                  <a:solidFill>
                    <a:srgbClr val="052E65"/>
                  </a:solidFill>
                  <a:latin typeface="微软雅黑" pitchFamily="34" charset="-122"/>
                </a:rPr>
                <a:t> </a:t>
              </a:r>
              <a:r>
                <a:rPr lang="en-US" altLang="zh-CN" sz="1900" dirty="0">
                  <a:solidFill>
                    <a:srgbClr val="052E65"/>
                  </a:solidFill>
                  <a:latin typeface="微软雅黑" pitchFamily="34" charset="-122"/>
                </a:rPr>
                <a:t>&amp;</a:t>
              </a:r>
              <a:r>
                <a:rPr lang="zh-CN" altLang="en-US" sz="1900" dirty="0">
                  <a:solidFill>
                    <a:srgbClr val="052E65"/>
                  </a:solidFill>
                  <a:latin typeface="微软雅黑" pitchFamily="34" charset="-122"/>
                </a:rPr>
                <a:t> </a:t>
              </a:r>
              <a:r>
                <a:rPr lang="en-US" altLang="zh-CN" sz="1900" dirty="0">
                  <a:solidFill>
                    <a:srgbClr val="052E65"/>
                  </a:solidFill>
                  <a:latin typeface="微软雅黑" pitchFamily="34" charset="-122"/>
                </a:rPr>
                <a:t>ROCE</a:t>
              </a:r>
              <a:endParaRPr lang="zh-CN" altLang="en-US" sz="1900" dirty="0">
                <a:solidFill>
                  <a:srgbClr val="052E65"/>
                </a:solidFill>
                <a:latin typeface="微软雅黑" pitchFamily="34" charset="-122"/>
              </a:endParaRPr>
            </a:p>
          </p:txBody>
        </p:sp>
        <p:sp>
          <p:nvSpPr>
            <p:cNvPr id="20" name="文本框 15"/>
            <p:cNvSpPr txBox="1"/>
            <p:nvPr/>
          </p:nvSpPr>
          <p:spPr>
            <a:xfrm>
              <a:off x="4738688" y="3220517"/>
              <a:ext cx="2627312" cy="287337"/>
            </a:xfrm>
            <a:prstGeom prst="rect">
              <a:avLst/>
            </a:prstGeom>
            <a:noFill/>
          </p:spPr>
          <p:txBody>
            <a:bodyPr anchor="ctr"/>
            <a:lstStyle/>
            <a:p>
              <a:pPr>
                <a:defRPr/>
              </a:pPr>
              <a:r>
                <a:rPr lang="en-US" altLang="zh-CN" sz="1300" dirty="0">
                  <a:solidFill>
                    <a:schemeClr val="tx1">
                      <a:lumMod val="85000"/>
                      <a:lumOff val="15000"/>
                    </a:schemeClr>
                  </a:solidFill>
                  <a:latin typeface="微软雅黑" pitchFamily="34" charset="-122"/>
                  <a:ea typeface="微软雅黑" pitchFamily="34" charset="-122"/>
                </a:rPr>
                <a:t>Primary</a:t>
              </a:r>
              <a:r>
                <a:rPr lang="zh-CN" altLang="en-US" sz="1300" dirty="0">
                  <a:solidFill>
                    <a:schemeClr val="tx1">
                      <a:lumMod val="85000"/>
                      <a:lumOff val="15000"/>
                    </a:schemeClr>
                  </a:solidFill>
                  <a:latin typeface="微软雅黑" pitchFamily="34" charset="-122"/>
                  <a:ea typeface="微软雅黑" pitchFamily="34" charset="-122"/>
                </a:rPr>
                <a:t> </a:t>
              </a:r>
              <a:r>
                <a:rPr lang="en-US" altLang="zh-CN" sz="1300" dirty="0">
                  <a:solidFill>
                    <a:schemeClr val="tx1">
                      <a:lumMod val="85000"/>
                      <a:lumOff val="15000"/>
                    </a:schemeClr>
                  </a:solidFill>
                  <a:latin typeface="微软雅黑" pitchFamily="34" charset="-122"/>
                  <a:ea typeface="微软雅黑" pitchFamily="34" charset="-122"/>
                </a:rPr>
                <a:t>value drivers with detailed drivers</a:t>
              </a:r>
            </a:p>
          </p:txBody>
        </p:sp>
      </p:grpSp>
      <p:sp>
        <p:nvSpPr>
          <p:cNvPr id="25" name="直角上箭头 24"/>
          <p:cNvSpPr/>
          <p:nvPr/>
        </p:nvSpPr>
        <p:spPr>
          <a:xfrm rot="5400000">
            <a:off x="1045115" y="2602850"/>
            <a:ext cx="1529858" cy="660888"/>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dirty="0">
              <a:ea typeface="微软雅黑" panose="020B0503020204020204" pitchFamily="34" charset="-122"/>
            </a:endParaRPr>
          </a:p>
        </p:txBody>
      </p:sp>
      <p:sp>
        <p:nvSpPr>
          <p:cNvPr id="26" name="直角上箭头 25"/>
          <p:cNvSpPr/>
          <p:nvPr/>
        </p:nvSpPr>
        <p:spPr>
          <a:xfrm rot="5400000">
            <a:off x="2121250" y="3969918"/>
            <a:ext cx="1182364" cy="973758"/>
          </a:xfrm>
          <a:prstGeom prst="bentUpArrow">
            <a:avLst>
              <a:gd name="adj1" fmla="val 18524"/>
              <a:gd name="adj2" fmla="val 25000"/>
              <a:gd name="adj3" fmla="val 25000"/>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dirty="0">
              <a:ea typeface="微软雅黑" panose="020B0503020204020204" pitchFamily="34" charset="-122"/>
            </a:endParaRPr>
          </a:p>
        </p:txBody>
      </p:sp>
      <p:pic>
        <p:nvPicPr>
          <p:cNvPr id="29" name="图片 28">
            <a:extLst>
              <a:ext uri="{FF2B5EF4-FFF2-40B4-BE49-F238E27FC236}">
                <a16:creationId xmlns:a16="http://schemas.microsoft.com/office/drawing/2014/main" id="{6D05E612-FB36-4198-A368-23553A31A8BE}"/>
              </a:ext>
            </a:extLst>
          </p:cNvPr>
          <p:cNvPicPr>
            <a:picLocks noChangeAspect="1"/>
          </p:cNvPicPr>
          <p:nvPr/>
        </p:nvPicPr>
        <p:blipFill>
          <a:blip r:embed="rId3"/>
          <a:stretch>
            <a:fillRect/>
          </a:stretch>
        </p:blipFill>
        <p:spPr>
          <a:xfrm>
            <a:off x="3451000" y="1345332"/>
            <a:ext cx="5262410" cy="823031"/>
          </a:xfrm>
          <a:prstGeom prst="rect">
            <a:avLst/>
          </a:prstGeom>
        </p:spPr>
      </p:pic>
      <p:pic>
        <p:nvPicPr>
          <p:cNvPr id="30" name="图片 29">
            <a:extLst>
              <a:ext uri="{FF2B5EF4-FFF2-40B4-BE49-F238E27FC236}">
                <a16:creationId xmlns:a16="http://schemas.microsoft.com/office/drawing/2014/main" id="{84F85086-7D0A-4368-B170-848400006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810" y="2085326"/>
            <a:ext cx="3680779" cy="823031"/>
          </a:xfrm>
          <a:prstGeom prst="rect">
            <a:avLst/>
          </a:prstGeom>
        </p:spPr>
      </p:pic>
      <p:pic>
        <p:nvPicPr>
          <p:cNvPr id="31" name="图片 30">
            <a:extLst>
              <a:ext uri="{FF2B5EF4-FFF2-40B4-BE49-F238E27FC236}">
                <a16:creationId xmlns:a16="http://schemas.microsoft.com/office/drawing/2014/main" id="{C10891BF-3D8A-4D63-BA9A-F6010152D145}"/>
              </a:ext>
            </a:extLst>
          </p:cNvPr>
          <p:cNvPicPr>
            <a:picLocks noChangeAspect="1"/>
          </p:cNvPicPr>
          <p:nvPr/>
        </p:nvPicPr>
        <p:blipFill rotWithShape="1">
          <a:blip r:embed="rId5"/>
          <a:srcRect r="44828"/>
          <a:stretch/>
        </p:blipFill>
        <p:spPr>
          <a:xfrm>
            <a:off x="7253032" y="1913691"/>
            <a:ext cx="2304256" cy="1166299"/>
          </a:xfrm>
          <a:prstGeom prst="rect">
            <a:avLst/>
          </a:prstGeom>
        </p:spPr>
      </p:pic>
      <p:pic>
        <p:nvPicPr>
          <p:cNvPr id="32" name="图片 31">
            <a:extLst>
              <a:ext uri="{FF2B5EF4-FFF2-40B4-BE49-F238E27FC236}">
                <a16:creationId xmlns:a16="http://schemas.microsoft.com/office/drawing/2014/main" id="{345B0796-38E3-4203-AD45-EB3AB95A0ADA}"/>
              </a:ext>
            </a:extLst>
          </p:cNvPr>
          <p:cNvPicPr>
            <a:picLocks noChangeAspect="1"/>
          </p:cNvPicPr>
          <p:nvPr/>
        </p:nvPicPr>
        <p:blipFill>
          <a:blip r:embed="rId6"/>
          <a:stretch>
            <a:fillRect/>
          </a:stretch>
        </p:blipFill>
        <p:spPr>
          <a:xfrm>
            <a:off x="4544671" y="3217540"/>
            <a:ext cx="4207737" cy="569532"/>
          </a:xfrm>
          <a:prstGeom prst="rect">
            <a:avLst/>
          </a:prstGeom>
        </p:spPr>
      </p:pic>
      <p:sp>
        <p:nvSpPr>
          <p:cNvPr id="33" name="TextBox 10">
            <a:extLst>
              <a:ext uri="{FF2B5EF4-FFF2-40B4-BE49-F238E27FC236}">
                <a16:creationId xmlns:a16="http://schemas.microsoft.com/office/drawing/2014/main" id="{2DF9321B-71A7-4439-8472-7D05267BB3F4}"/>
              </a:ext>
            </a:extLst>
          </p:cNvPr>
          <p:cNvSpPr txBox="1"/>
          <p:nvPr/>
        </p:nvSpPr>
        <p:spPr>
          <a:xfrm>
            <a:off x="3451000" y="673648"/>
            <a:ext cx="4504406" cy="870040"/>
          </a:xfrm>
          <a:prstGeom prst="rect">
            <a:avLst/>
          </a:prstGeom>
          <a:noFill/>
        </p:spPr>
        <p:txBody>
          <a:bodyPr lIns="93136" tIns="46569" rIns="93136" bIns="46569" anchor="ctr"/>
          <a:lstStyle/>
          <a:p>
            <a:pPr algn="ctr">
              <a:lnSpc>
                <a:spcPct val="130000"/>
              </a:lnSpc>
              <a:defRPr/>
            </a:pPr>
            <a:r>
              <a:rPr lang="en-US" altLang="zh-CN" sz="1200" kern="0" dirty="0">
                <a:latin typeface="微软雅黑" pitchFamily="34" charset="-122"/>
                <a:ea typeface="微软雅黑" pitchFamily="34" charset="-122"/>
              </a:rPr>
              <a:t>Impractical for infinite-horizon forecasting, so model is modified with original part works for finite-horizon and </a:t>
            </a:r>
            <a:r>
              <a:rPr lang="en-US" altLang="zh-CN" sz="1200" u="sng" kern="0" dirty="0">
                <a:latin typeface="微软雅黑" pitchFamily="34" charset="-122"/>
                <a:ea typeface="微软雅黑" pitchFamily="34" charset="-122"/>
              </a:rPr>
              <a:t>Continuing Value </a:t>
            </a:r>
            <a:r>
              <a:rPr lang="en-US" altLang="zh-CN" sz="1200" kern="0" dirty="0">
                <a:latin typeface="微软雅黑" pitchFamily="34" charset="-122"/>
                <a:ea typeface="微软雅黑" pitchFamily="34" charset="-122"/>
              </a:rPr>
              <a:t>is added at the forecast horizon T.</a:t>
            </a:r>
          </a:p>
        </p:txBody>
      </p:sp>
    </p:spTree>
    <p:extLst>
      <p:ext uri="{BB962C8B-B14F-4D97-AF65-F5344CB8AC3E}">
        <p14:creationId xmlns:p14="http://schemas.microsoft.com/office/powerpoint/2010/main" val="2874331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ppt_y</p:attrName>
                                        </p:attrNameLst>
                                      </p:cBhvr>
                                      <p:tavLst>
                                        <p:tav tm="0">
                                          <p:val>
                                            <p:strVal val="#ppt_y-#ppt_h*1.125000"/>
                                          </p:val>
                                        </p:tav>
                                        <p:tav tm="100000">
                                          <p:val>
                                            <p:strVal val="#ppt_y"/>
                                          </p:val>
                                        </p:tav>
                                      </p:tavLst>
                                    </p:anim>
                                    <p:animEffect transition="in" filter="wipe(down)">
                                      <p:cBhvr>
                                        <p:cTn id="28" dur="500"/>
                                        <p:tgtEl>
                                          <p:spTgt spid="25"/>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3500"/>
                            </p:stCondLst>
                            <p:childTnLst>
                              <p:par>
                                <p:cTn id="38" presetID="12" presetClass="entr" presetSubtype="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p:tgtEl>
                                          <p:spTgt spid="26"/>
                                        </p:tgtEl>
                                        <p:attrNameLst>
                                          <p:attrName>ppt_y</p:attrName>
                                        </p:attrNameLst>
                                      </p:cBhvr>
                                      <p:tavLst>
                                        <p:tav tm="0">
                                          <p:val>
                                            <p:strVal val="#ppt_y-#ppt_h*1.125000"/>
                                          </p:val>
                                        </p:tav>
                                        <p:tav tm="100000">
                                          <p:val>
                                            <p:strVal val="#ppt_y"/>
                                          </p:val>
                                        </p:tav>
                                      </p:tavLst>
                                    </p:anim>
                                    <p:animEffect transition="in" filter="wipe(down)">
                                      <p:cBhvr>
                                        <p:cTn id="41" dur="500"/>
                                        <p:tgtEl>
                                          <p:spTgt spid="2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22" presetClass="entr" presetSubtype="2"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25" grpId="0" animBg="1"/>
      <p:bldP spid="26"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952328" cy="707886"/>
          </a:xfrm>
          <a:prstGeom prst="rect">
            <a:avLst/>
          </a:prstGeom>
          <a:noFill/>
          <a:ln w="9525">
            <a:noFill/>
            <a:miter lim="800000"/>
            <a:headEnd/>
            <a:tailEnd/>
          </a:ln>
        </p:spPr>
        <p:txBody>
          <a:bodyPr wrap="square">
            <a:spAutoFit/>
          </a:bodyPr>
          <a:lstStyle/>
          <a:p>
            <a:pPr lvl="0">
              <a:defRPr/>
            </a:pPr>
            <a:r>
              <a:rPr lang="en-US" altLang="zh-CN" sz="2000" b="1" kern="0" dirty="0">
                <a:solidFill>
                  <a:schemeClr val="tx2">
                    <a:lumMod val="75000"/>
                  </a:schemeClr>
                </a:solidFill>
                <a:latin typeface="微软雅黑" pitchFamily="34" charset="-122"/>
                <a:ea typeface="微软雅黑" pitchFamily="34" charset="-122"/>
              </a:rPr>
              <a:t>The Drivers of ROCE - Decomposition</a:t>
            </a:r>
            <a:endParaRPr lang="zh-CN" altLang="en-US" sz="2000" b="1" kern="0" dirty="0">
              <a:solidFill>
                <a:schemeClr val="tx2">
                  <a:lumMod val="75000"/>
                </a:schemeClr>
              </a:solidFill>
              <a:latin typeface="微软雅黑" pitchFamily="34" charset="-122"/>
              <a:ea typeface="微软雅黑" pitchFamily="34" charset="-122"/>
            </a:endParaRP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71" name="左大括号 70"/>
          <p:cNvSpPr/>
          <p:nvPr/>
        </p:nvSpPr>
        <p:spPr>
          <a:xfrm>
            <a:off x="5512048" y="1489684"/>
            <a:ext cx="288000" cy="3024000"/>
          </a:xfrm>
          <a:prstGeom prst="leftBrace">
            <a:avLst>
              <a:gd name="adj1" fmla="val 19041"/>
              <a:gd name="adj2" fmla="val 50000"/>
            </a:avLst>
          </a:prstGeom>
          <a:ln>
            <a:solidFill>
              <a:srgbClr val="052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sp>
        <p:nvSpPr>
          <p:cNvPr id="72" name="文本框 7"/>
          <p:cNvSpPr txBox="1">
            <a:spLocks noChangeArrowheads="1"/>
          </p:cNvSpPr>
          <p:nvPr/>
        </p:nvSpPr>
        <p:spPr bwMode="auto">
          <a:xfrm>
            <a:off x="5872088" y="1154481"/>
            <a:ext cx="4110832" cy="125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300" dirty="0">
                <a:solidFill>
                  <a:schemeClr val="tx1">
                    <a:lumMod val="85000"/>
                    <a:lumOff val="15000"/>
                  </a:schemeClr>
                </a:solidFill>
                <a:latin typeface="微软雅黑" pitchFamily="34" charset="-122"/>
              </a:rPr>
              <a:t>ROCE is a weighted average of the return on operating activities and the return on</a:t>
            </a:r>
          </a:p>
          <a:p>
            <a:pPr>
              <a:lnSpc>
                <a:spcPct val="120000"/>
              </a:lnSpc>
            </a:pPr>
            <a:r>
              <a:rPr lang="en-US" altLang="zh-CN" sz="1300" dirty="0">
                <a:solidFill>
                  <a:schemeClr val="tx1">
                    <a:lumMod val="85000"/>
                    <a:lumOff val="15000"/>
                  </a:schemeClr>
                </a:solidFill>
                <a:latin typeface="微软雅黑" pitchFamily="34" charset="-122"/>
              </a:rPr>
              <a:t>financing activities. Income statement amounts are for the period and balance sheet amounts for the beginning of the period</a:t>
            </a:r>
            <a:endParaRPr lang="zh-CN" altLang="en-US" sz="1300" dirty="0">
              <a:solidFill>
                <a:schemeClr val="tx1">
                  <a:lumMod val="85000"/>
                  <a:lumOff val="15000"/>
                </a:schemeClr>
              </a:solidFill>
              <a:latin typeface="微软雅黑" pitchFamily="34" charset="-122"/>
            </a:endParaRPr>
          </a:p>
        </p:txBody>
      </p:sp>
      <p:sp>
        <p:nvSpPr>
          <p:cNvPr id="73" name="文本框 7"/>
          <p:cNvSpPr txBox="1">
            <a:spLocks noChangeArrowheads="1"/>
          </p:cNvSpPr>
          <p:nvPr/>
        </p:nvSpPr>
        <p:spPr bwMode="auto">
          <a:xfrm>
            <a:off x="5872088" y="2540656"/>
            <a:ext cx="3960440" cy="13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300" dirty="0">
                <a:solidFill>
                  <a:schemeClr val="tx1">
                    <a:lumMod val="85000"/>
                    <a:lumOff val="15000"/>
                  </a:schemeClr>
                </a:solidFill>
                <a:latin typeface="微软雅黑" pitchFamily="34" charset="-122"/>
              </a:rPr>
              <a:t>Thus ROCE is driven by the return on operations with an additional return from the leverage of financial activities. This leverage effect is determined by the amount of leverage and the spread between the return on operations and net borrowing costs. </a:t>
            </a:r>
            <a:endParaRPr lang="zh-CN" altLang="en-US" sz="1300" dirty="0">
              <a:solidFill>
                <a:schemeClr val="tx1">
                  <a:lumMod val="85000"/>
                  <a:lumOff val="15000"/>
                </a:schemeClr>
              </a:solidFill>
              <a:latin typeface="微软雅黑" pitchFamily="34" charset="-122"/>
            </a:endParaRPr>
          </a:p>
        </p:txBody>
      </p:sp>
      <p:sp>
        <p:nvSpPr>
          <p:cNvPr id="75" name="文本框 7"/>
          <p:cNvSpPr txBox="1">
            <a:spLocks noChangeArrowheads="1"/>
          </p:cNvSpPr>
          <p:nvPr/>
        </p:nvSpPr>
        <p:spPr bwMode="auto">
          <a:xfrm>
            <a:off x="5872088" y="4166308"/>
            <a:ext cx="3960440"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en-US" altLang="zh-CN" sz="1300" dirty="0">
                <a:solidFill>
                  <a:schemeClr val="tx1">
                    <a:lumMod val="85000"/>
                    <a:lumOff val="15000"/>
                  </a:schemeClr>
                </a:solidFill>
                <a:latin typeface="微软雅黑" pitchFamily="34" charset="-122"/>
              </a:rPr>
              <a:t>This decomposition of RNOA into PM and ATO follows the standard DuPont analysis.</a:t>
            </a:r>
            <a:endParaRPr lang="zh-CN" altLang="en-US" sz="1300" dirty="0">
              <a:solidFill>
                <a:schemeClr val="tx1">
                  <a:lumMod val="85000"/>
                  <a:lumOff val="15000"/>
                </a:schemeClr>
              </a:solidFill>
              <a:latin typeface="微软雅黑" pitchFamily="34" charset="-122"/>
            </a:endParaRPr>
          </a:p>
        </p:txBody>
      </p:sp>
      <p:pic>
        <p:nvPicPr>
          <p:cNvPr id="6" name="图片 5">
            <a:extLst>
              <a:ext uri="{FF2B5EF4-FFF2-40B4-BE49-F238E27FC236}">
                <a16:creationId xmlns:a16="http://schemas.microsoft.com/office/drawing/2014/main" id="{1A73D630-9E6A-48DD-A021-F62C1697D21D}"/>
              </a:ext>
            </a:extLst>
          </p:cNvPr>
          <p:cNvPicPr>
            <a:picLocks noChangeAspect="1"/>
          </p:cNvPicPr>
          <p:nvPr/>
        </p:nvPicPr>
        <p:blipFill rotWithShape="1">
          <a:blip r:embed="rId3">
            <a:extLst>
              <a:ext uri="{28A0092B-C50C-407E-A947-70E740481C1C}">
                <a14:useLocalDpi xmlns:a14="http://schemas.microsoft.com/office/drawing/2010/main" val="0"/>
              </a:ext>
            </a:extLst>
          </a:blip>
          <a:srcRect t="11802"/>
          <a:stretch/>
        </p:blipFill>
        <p:spPr>
          <a:xfrm>
            <a:off x="759520" y="1189122"/>
            <a:ext cx="4816257" cy="826716"/>
          </a:xfrm>
          <a:prstGeom prst="rect">
            <a:avLst/>
          </a:prstGeom>
        </p:spPr>
      </p:pic>
      <p:pic>
        <p:nvPicPr>
          <p:cNvPr id="8" name="图片 7">
            <a:extLst>
              <a:ext uri="{FF2B5EF4-FFF2-40B4-BE49-F238E27FC236}">
                <a16:creationId xmlns:a16="http://schemas.microsoft.com/office/drawing/2014/main" id="{FE54CF80-06DB-4B25-91FA-B2F19B3DC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051" y="2772120"/>
            <a:ext cx="4259949" cy="373412"/>
          </a:xfrm>
          <a:prstGeom prst="rect">
            <a:avLst/>
          </a:prstGeom>
        </p:spPr>
      </p:pic>
      <p:pic>
        <p:nvPicPr>
          <p:cNvPr id="9" name="图片 8">
            <a:extLst>
              <a:ext uri="{FF2B5EF4-FFF2-40B4-BE49-F238E27FC236}">
                <a16:creationId xmlns:a16="http://schemas.microsoft.com/office/drawing/2014/main" id="{A82099CD-B10F-4A50-B404-33CA6CC204C2}"/>
              </a:ext>
            </a:extLst>
          </p:cNvPr>
          <p:cNvPicPr>
            <a:picLocks noChangeAspect="1"/>
          </p:cNvPicPr>
          <p:nvPr/>
        </p:nvPicPr>
        <p:blipFill rotWithShape="1">
          <a:blip r:embed="rId5"/>
          <a:srcRect t="-1" r="6708" b="-18159"/>
          <a:stretch/>
        </p:blipFill>
        <p:spPr>
          <a:xfrm>
            <a:off x="903536" y="4111952"/>
            <a:ext cx="4665479" cy="545748"/>
          </a:xfrm>
          <a:prstGeom prst="rect">
            <a:avLst/>
          </a:prstGeom>
        </p:spPr>
      </p:pic>
    </p:spTree>
    <p:extLst>
      <p:ext uri="{BB962C8B-B14F-4D97-AF65-F5344CB8AC3E}">
        <p14:creationId xmlns:p14="http://schemas.microsoft.com/office/powerpoint/2010/main" val="34707709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6" presetClass="entr" presetSubtype="42"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outHorizontal)">
                                      <p:cBhvr>
                                        <p:cTn id="18" dur="1000"/>
                                        <p:tgtEl>
                                          <p:spTgt spid="71"/>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750"/>
                                        <p:tgtEl>
                                          <p:spTgt spid="72"/>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750"/>
                                        <p:tgtEl>
                                          <p:spTgt spid="73"/>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left)">
                                      <p:cBhvr>
                                        <p:cTn id="30"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1" grpId="0" animBg="1"/>
      <p:bldP spid="72" grpId="0"/>
      <p:bldP spid="73" grpId="0"/>
      <p:bldP spid="75" grpId="0"/>
    </p:bldLst>
  </p:timing>
</p:sld>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财务会计数据分析汇报PPT模板" id="{665DB4DB-BA37-4684-87CD-C89BE5DD9B44}" vid="{2ED58C90-012B-44C9-BBE0-2802418B5B7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1414</Words>
  <Application>Microsoft Office PowerPoint</Application>
  <PresentationFormat>自定义</PresentationFormat>
  <Paragraphs>138</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Adobe Gothic Std B</vt:lpstr>
      <vt:lpstr>华文中宋</vt:lpstr>
      <vt:lpstr>微软雅黑</vt:lpstr>
      <vt:lpstr>幼圆</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Wu Zijin</cp:lastModifiedBy>
  <cp:revision>133</cp:revision>
  <dcterms:created xsi:type="dcterms:W3CDTF">2014-12-21T11:18:20Z</dcterms:created>
  <dcterms:modified xsi:type="dcterms:W3CDTF">2019-09-18T02:38:16Z</dcterms:modified>
</cp:coreProperties>
</file>